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94" r:id="rId1"/>
  </p:sldMasterIdLst>
  <p:notesMasterIdLst>
    <p:notesMasterId r:id="rId60"/>
  </p:notesMasterIdLst>
  <p:handoutMasterIdLst>
    <p:handoutMasterId r:id="rId61"/>
  </p:handoutMasterIdLst>
  <p:sldIdLst>
    <p:sldId id="265" r:id="rId2"/>
    <p:sldId id="326" r:id="rId3"/>
    <p:sldId id="387" r:id="rId4"/>
    <p:sldId id="388" r:id="rId5"/>
    <p:sldId id="389" r:id="rId6"/>
    <p:sldId id="386" r:id="rId7"/>
    <p:sldId id="330" r:id="rId8"/>
    <p:sldId id="294" r:id="rId9"/>
    <p:sldId id="296" r:id="rId10"/>
    <p:sldId id="327" r:id="rId11"/>
    <p:sldId id="384" r:id="rId12"/>
    <p:sldId id="365" r:id="rId13"/>
    <p:sldId id="366" r:id="rId14"/>
    <p:sldId id="340" r:id="rId15"/>
    <p:sldId id="341" r:id="rId16"/>
    <p:sldId id="322" r:id="rId17"/>
    <p:sldId id="357" r:id="rId18"/>
    <p:sldId id="376" r:id="rId19"/>
    <p:sldId id="382" r:id="rId20"/>
    <p:sldId id="331" r:id="rId21"/>
    <p:sldId id="336" r:id="rId22"/>
    <p:sldId id="325" r:id="rId23"/>
    <p:sldId id="379" r:id="rId24"/>
    <p:sldId id="380" r:id="rId25"/>
    <p:sldId id="383" r:id="rId26"/>
    <p:sldId id="360" r:id="rId27"/>
    <p:sldId id="368" r:id="rId28"/>
    <p:sldId id="385" r:id="rId29"/>
    <p:sldId id="372" r:id="rId30"/>
    <p:sldId id="392" r:id="rId31"/>
    <p:sldId id="393" r:id="rId32"/>
    <p:sldId id="390" r:id="rId33"/>
    <p:sldId id="367" r:id="rId34"/>
    <p:sldId id="289" r:id="rId35"/>
    <p:sldId id="377" r:id="rId36"/>
    <p:sldId id="295" r:id="rId37"/>
    <p:sldId id="328" r:id="rId38"/>
    <p:sldId id="359" r:id="rId39"/>
    <p:sldId id="374" r:id="rId40"/>
    <p:sldId id="324" r:id="rId41"/>
    <p:sldId id="338" r:id="rId42"/>
    <p:sldId id="339" r:id="rId43"/>
    <p:sldId id="337" r:id="rId44"/>
    <p:sldId id="332" r:id="rId45"/>
    <p:sldId id="334" r:id="rId46"/>
    <p:sldId id="335" r:id="rId47"/>
    <p:sldId id="343" r:id="rId48"/>
    <p:sldId id="344" r:id="rId49"/>
    <p:sldId id="345" r:id="rId50"/>
    <p:sldId id="346" r:id="rId51"/>
    <p:sldId id="347" r:id="rId52"/>
    <p:sldId id="348" r:id="rId53"/>
    <p:sldId id="349" r:id="rId54"/>
    <p:sldId id="350" r:id="rId55"/>
    <p:sldId id="351" r:id="rId56"/>
    <p:sldId id="352" r:id="rId57"/>
    <p:sldId id="353" r:id="rId58"/>
    <p:sldId id="354" r:id="rId59"/>
  </p:sldIdLst>
  <p:sldSz cx="9144000" cy="6858000" type="screen4x3"/>
  <p:notesSz cx="6718300" cy="9867900"/>
  <p:embeddedFontLst>
    <p:embeddedFont>
      <p:font typeface="Effra Light" panose="020B0604020202020204" charset="0"/>
      <p:regular r:id="rId62"/>
      <p:italic r:id="rId63"/>
    </p:embeddedFont>
    <p:embeddedFont>
      <p:font typeface="Effra" panose="020B0604020202020204" charset="0"/>
      <p:regular r:id="rId64"/>
      <p:bold r:id="rId65"/>
      <p:italic r:id="rId66"/>
      <p:boldItalic r:id="rId67"/>
    </p:embeddedFont>
    <p:embeddedFont>
      <p:font typeface="Effra Heavy" panose="020B0604020202020204" charset="0"/>
      <p:bold r:id="rId68"/>
      <p:boldItalic r:id="rId69"/>
    </p:embeddedFont>
    <p:embeddedFont>
      <p:font typeface="Effra Bold" panose="020B0604020202020204" charset="0"/>
      <p:bold r:id="rId70"/>
    </p:embeddedFont>
    <p:embeddedFont>
      <p:font typeface="AngsanaUPC" panose="02020603050405020304" pitchFamily="18" charset="-34"/>
      <p:regular r:id="rId71"/>
      <p:bold r:id="rId72"/>
      <p:italic r:id="rId73"/>
      <p:boldItalic r:id="rId74"/>
    </p:embeddedFont>
  </p:embeddedFontLst>
  <p:defaultTextStyle>
    <a:defPPr>
      <a:defRPr lang="en-GB"/>
    </a:defPPr>
    <a:lvl1pPr algn="l" rtl="0" fontAlgn="base">
      <a:spcBef>
        <a:spcPct val="0"/>
      </a:spcBef>
      <a:spcAft>
        <a:spcPct val="0"/>
      </a:spcAft>
      <a:defRPr sz="2000" kern="1200">
        <a:solidFill>
          <a:schemeClr val="tx2"/>
        </a:solidFill>
        <a:latin typeface="+mn-lt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000" kern="1200">
        <a:solidFill>
          <a:schemeClr val="tx2"/>
        </a:solidFill>
        <a:latin typeface="+mn-lt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000" kern="1200">
        <a:solidFill>
          <a:schemeClr val="tx2"/>
        </a:solidFill>
        <a:latin typeface="+mn-lt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000" kern="1200">
        <a:solidFill>
          <a:schemeClr val="tx2"/>
        </a:solidFill>
        <a:latin typeface="+mn-lt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000" kern="1200">
        <a:solidFill>
          <a:schemeClr val="tx2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2000" kern="1200">
        <a:solidFill>
          <a:schemeClr val="tx2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2000" kern="1200">
        <a:solidFill>
          <a:schemeClr val="tx2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2000" kern="1200">
        <a:solidFill>
          <a:schemeClr val="tx2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2000" kern="1200">
        <a:solidFill>
          <a:schemeClr val="tx2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334D61E-7E1D-4020-AAFA-2986ED60AD15}">
          <p14:sldIdLst>
            <p14:sldId id="265"/>
            <p14:sldId id="326"/>
            <p14:sldId id="387"/>
            <p14:sldId id="388"/>
            <p14:sldId id="389"/>
            <p14:sldId id="386"/>
            <p14:sldId id="330"/>
            <p14:sldId id="294"/>
            <p14:sldId id="296"/>
            <p14:sldId id="327"/>
            <p14:sldId id="384"/>
            <p14:sldId id="365"/>
            <p14:sldId id="366"/>
            <p14:sldId id="340"/>
            <p14:sldId id="341"/>
            <p14:sldId id="322"/>
            <p14:sldId id="357"/>
            <p14:sldId id="376"/>
            <p14:sldId id="382"/>
            <p14:sldId id="331"/>
            <p14:sldId id="336"/>
            <p14:sldId id="325"/>
            <p14:sldId id="379"/>
            <p14:sldId id="380"/>
            <p14:sldId id="383"/>
            <p14:sldId id="360"/>
            <p14:sldId id="368"/>
            <p14:sldId id="385"/>
            <p14:sldId id="372"/>
            <p14:sldId id="392"/>
            <p14:sldId id="393"/>
            <p14:sldId id="390"/>
            <p14:sldId id="367"/>
            <p14:sldId id="289"/>
            <p14:sldId id="377"/>
            <p14:sldId id="295"/>
            <p14:sldId id="328"/>
            <p14:sldId id="359"/>
            <p14:sldId id="374"/>
            <p14:sldId id="324"/>
            <p14:sldId id="338"/>
            <p14:sldId id="339"/>
            <p14:sldId id="337"/>
            <p14:sldId id="332"/>
            <p14:sldId id="334"/>
            <p14:sldId id="335"/>
            <p14:sldId id="343"/>
            <p14:sldId id="344"/>
            <p14:sldId id="345"/>
            <p14:sldId id="346"/>
            <p14:sldId id="347"/>
            <p14:sldId id="348"/>
            <p14:sldId id="349"/>
            <p14:sldId id="350"/>
            <p14:sldId id="351"/>
            <p14:sldId id="352"/>
            <p14:sldId id="353"/>
            <p14:sldId id="35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08">
          <p15:clr>
            <a:srgbClr val="A4A3A4"/>
          </p15:clr>
        </p15:guide>
        <p15:guide id="2" pos="211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0535A"/>
    <a:srgbClr val="D2002E"/>
    <a:srgbClr val="D799A1"/>
    <a:srgbClr val="BF0071"/>
    <a:srgbClr val="7EAF35"/>
    <a:srgbClr val="F3F3F3"/>
    <a:srgbClr val="F0F0F0"/>
    <a:srgbClr val="EEEEEE"/>
    <a:srgbClr val="FDFDFD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E25E649-3F16-4E02-A733-19D2CDBF48F0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52" autoAdjust="0"/>
    <p:restoredTop sz="95450" autoAdjust="0"/>
  </p:normalViewPr>
  <p:slideViewPr>
    <p:cSldViewPr showGuides="1">
      <p:cViewPr varScale="1">
        <p:scale>
          <a:sx n="74" d="100"/>
          <a:sy n="74" d="100"/>
        </p:scale>
        <p:origin x="264" y="5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howGuides="1">
      <p:cViewPr varScale="1">
        <p:scale>
          <a:sx n="113" d="100"/>
          <a:sy n="113" d="100"/>
        </p:scale>
        <p:origin x="-1326" y="-102"/>
      </p:cViewPr>
      <p:guideLst>
        <p:guide orient="horz" pos="3108"/>
        <p:guide pos="211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font" Target="fonts/font2.fntdata"/><Relationship Id="rId68" Type="http://schemas.openxmlformats.org/officeDocument/2006/relationships/font" Target="fonts/font7.fntdata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5.fntdata"/><Relationship Id="rId74" Type="http://schemas.openxmlformats.org/officeDocument/2006/relationships/font" Target="fonts/font1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65" Type="http://schemas.openxmlformats.org/officeDocument/2006/relationships/font" Target="fonts/font4.fntdata"/><Relationship Id="rId73" Type="http://schemas.openxmlformats.org/officeDocument/2006/relationships/font" Target="fonts/font12.fntdata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3.fntdata"/><Relationship Id="rId69" Type="http://schemas.openxmlformats.org/officeDocument/2006/relationships/font" Target="fonts/font8.fntdata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6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1.fntdata"/><Relationship Id="rId70" Type="http://schemas.openxmlformats.org/officeDocument/2006/relationships/font" Target="fonts/font9.fntdata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7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11475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34" tIns="45716" rIns="91434" bIns="45716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en-GB" altLang="en-US" dirty="0">
              <a:latin typeface="Effra" panose="020B0603020203020204" pitchFamily="34" charset="0"/>
            </a:endParaRPr>
          </a:p>
        </p:txBody>
      </p:sp>
      <p:sp>
        <p:nvSpPr>
          <p:cNvPr id="4597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06825" y="0"/>
            <a:ext cx="2911475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34" tIns="45716" rIns="91434" bIns="45716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endParaRPr lang="en-GB" altLang="en-US" dirty="0">
              <a:latin typeface="Effra" panose="020B0603020203020204" pitchFamily="34" charset="0"/>
            </a:endParaRPr>
          </a:p>
        </p:txBody>
      </p:sp>
      <p:sp>
        <p:nvSpPr>
          <p:cNvPr id="4597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374188"/>
            <a:ext cx="2911475" cy="493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34" tIns="45716" rIns="91434" bIns="45716" numCol="1" anchor="b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en-GB" altLang="en-US" dirty="0">
              <a:latin typeface="Effra" panose="020B0603020203020204" pitchFamily="34" charset="0"/>
            </a:endParaRPr>
          </a:p>
        </p:txBody>
      </p:sp>
      <p:sp>
        <p:nvSpPr>
          <p:cNvPr id="4597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06825" y="9374188"/>
            <a:ext cx="2911475" cy="493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34" tIns="45716" rIns="91434" bIns="45716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6BDED6D5-33CC-49C8-A14A-4660977D1BEE}" type="slidenum">
              <a:rPr lang="en-GB" altLang="en-US">
                <a:latin typeface="Effra" panose="020B0603020203020204" pitchFamily="34" charset="0"/>
              </a:rPr>
              <a:pPr/>
              <a:t>‹#›</a:t>
            </a:fld>
            <a:endParaRPr lang="en-GB" altLang="en-US" dirty="0">
              <a:latin typeface="Effra" panose="020B060302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34998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11475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34" tIns="45716" rIns="91434" bIns="45716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Effra" panose="020B0603020203020204" pitchFamily="34" charset="0"/>
              </a:defRPr>
            </a:lvl1pPr>
          </a:lstStyle>
          <a:p>
            <a:endParaRPr lang="en-GB" altLang="en-US" dirty="0"/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05238" y="0"/>
            <a:ext cx="2911475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34" tIns="45716" rIns="91434" bIns="45716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Effra" panose="020B0603020203020204" pitchFamily="34" charset="0"/>
              </a:defRPr>
            </a:lvl1pPr>
          </a:lstStyle>
          <a:p>
            <a:endParaRPr lang="en-GB" altLang="en-US" dirty="0"/>
          </a:p>
        </p:txBody>
      </p:sp>
      <p:sp>
        <p:nvSpPr>
          <p:cNvPr id="922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893763" y="739775"/>
            <a:ext cx="4933950" cy="37004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922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1513" y="4687888"/>
            <a:ext cx="5375275" cy="4440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34" tIns="45716" rIns="91434" bIns="4571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 smtClean="0"/>
              <a:t>Click to edit Master text styles</a:t>
            </a:r>
          </a:p>
          <a:p>
            <a:pPr lvl="1"/>
            <a:r>
              <a:rPr lang="en-GB" altLang="en-US" dirty="0" smtClean="0"/>
              <a:t>Second level</a:t>
            </a:r>
          </a:p>
          <a:p>
            <a:pPr lvl="2"/>
            <a:r>
              <a:rPr lang="en-GB" altLang="en-US" dirty="0" smtClean="0"/>
              <a:t>Third level</a:t>
            </a:r>
          </a:p>
          <a:p>
            <a:pPr lvl="3"/>
            <a:r>
              <a:rPr lang="en-GB" altLang="en-US" dirty="0" smtClean="0"/>
              <a:t>Fourth level</a:t>
            </a:r>
          </a:p>
          <a:p>
            <a:pPr lvl="4"/>
            <a:r>
              <a:rPr lang="en-GB" altLang="en-US" dirty="0" smtClean="0"/>
              <a:t>Fifth level</a:t>
            </a:r>
          </a:p>
        </p:txBody>
      </p:sp>
      <p:sp>
        <p:nvSpPr>
          <p:cNvPr id="922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372600"/>
            <a:ext cx="2911475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34" tIns="45716" rIns="91434" bIns="45716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Effra" panose="020B0603020203020204" pitchFamily="34" charset="0"/>
              </a:defRPr>
            </a:lvl1pPr>
          </a:lstStyle>
          <a:p>
            <a:endParaRPr lang="en-GB" altLang="en-US" dirty="0"/>
          </a:p>
        </p:txBody>
      </p:sp>
      <p:sp>
        <p:nvSpPr>
          <p:cNvPr id="922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05238" y="9372600"/>
            <a:ext cx="2911475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34" tIns="45716" rIns="91434" bIns="45716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Effra" panose="020B0603020203020204" pitchFamily="34" charset="0"/>
              </a:defRPr>
            </a:lvl1pPr>
          </a:lstStyle>
          <a:p>
            <a:fld id="{A3ADB805-8BF7-47B5-B5FB-292FECAF2630}" type="slidenum">
              <a:rPr lang="en-GB" altLang="en-US" smtClean="0"/>
              <a:pPr/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186465418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Effra" panose="020B0603020203020204" pitchFamily="34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Effra" panose="020B0603020203020204" pitchFamily="34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Effra" panose="020B0603020203020204" pitchFamily="34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Effra" panose="020B0603020203020204" pitchFamily="34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Effra" panose="020B0603020203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7D9A8A42-CDD3-483B-A525-DE73108F9D72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6" name="Content Placeholder 2"/>
          <p:cNvSpPr>
            <a:spLocks noGrp="1"/>
          </p:cNvSpPr>
          <p:nvPr>
            <p:ph idx="11"/>
          </p:nvPr>
        </p:nvSpPr>
        <p:spPr>
          <a:xfrm>
            <a:off x="424800" y="2214000"/>
            <a:ext cx="3888000" cy="4320000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7" name="Content Placeholder 2"/>
          <p:cNvSpPr>
            <a:spLocks noGrp="1"/>
          </p:cNvSpPr>
          <p:nvPr>
            <p:ph idx="12"/>
          </p:nvPr>
        </p:nvSpPr>
        <p:spPr>
          <a:xfrm>
            <a:off x="4581327" y="2214000"/>
            <a:ext cx="3888000" cy="4320000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50903792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plash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8CAE96E1-FE19-476C-9CF0-3BB4903735D9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GB"/>
          </a:p>
        </p:txBody>
      </p:sp>
      <p:sp>
        <p:nvSpPr>
          <p:cNvPr id="5" name="TextBox 4"/>
          <p:cNvSpPr txBox="1">
            <a:spLocks noChangeArrowheads="1"/>
          </p:cNvSpPr>
          <p:nvPr userDrawn="1"/>
        </p:nvSpPr>
        <p:spPr bwMode="auto">
          <a:xfrm>
            <a:off x="-238125" y="3841456"/>
            <a:ext cx="10202863" cy="2478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GB" altLang="en-US" sz="15000" dirty="0">
                <a:solidFill>
                  <a:schemeClr val="tx1"/>
                </a:solidFill>
                <a:latin typeface="+mj-lt"/>
              </a:rPr>
              <a:t>LIMITLESS</a:t>
            </a:r>
          </a:p>
        </p:txBody>
      </p:sp>
      <p:sp>
        <p:nvSpPr>
          <p:cNvPr id="6" name="Picture Placeholder 12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9144000" cy="4437112"/>
          </a:xfrm>
          <a:ln>
            <a:noFill/>
          </a:ln>
        </p:spPr>
        <p:txBody>
          <a:bodyPr/>
          <a:lstStyle/>
          <a:p>
            <a:r>
              <a:rPr lang="en-US" smtClean="0"/>
              <a:t>Click icon to add picture</a:t>
            </a:r>
            <a:endParaRPr lang="en-GB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251520" y="3794864"/>
            <a:ext cx="2304000" cy="464400"/>
          </a:xfrm>
          <a:solidFill>
            <a:schemeClr val="accent1"/>
          </a:solidFill>
        </p:spPr>
        <p:txBody>
          <a:bodyPr lIns="90000" tIns="46800" rIns="90000" bIns="46800">
            <a:noAutofit/>
          </a:bodyPr>
          <a:lstStyle>
            <a:lvl1pPr marL="0" indent="0">
              <a:buNone/>
              <a:defRPr sz="2400" cap="all" baseline="0">
                <a:solidFill>
                  <a:schemeClr val="bg1"/>
                </a:solidFill>
                <a:latin typeface="+mj-lt"/>
                <a:cs typeface="AngsanaUPC" panose="02020603050405020304" pitchFamily="18" charset="-34"/>
              </a:defRPr>
            </a:lvl1pPr>
          </a:lstStyle>
          <a:p>
            <a:pPr lvl="0"/>
            <a:r>
              <a:rPr lang="en-US" dirty="0" smtClean="0"/>
              <a:t>Education is</a:t>
            </a:r>
            <a:endParaRPr lang="en-GB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251520" y="5857878"/>
            <a:ext cx="6984776" cy="464400"/>
          </a:xfrm>
          <a:solidFill>
            <a:schemeClr val="accent1"/>
          </a:solidFill>
        </p:spPr>
        <p:txBody>
          <a:bodyPr lIns="90000" tIns="46800" rIns="90000" bIns="46800"/>
          <a:lstStyle>
            <a:lvl1pPr marL="0" indent="0">
              <a:buNone/>
              <a:defRPr sz="2400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 smtClean="0"/>
              <a:t>Make the box longer for longer phrases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9838063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Image and subtitle (Colou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CAE96E1-FE19-476C-9CF0-3BB4903735D9}" type="slidenum">
              <a:rPr lang="en-GB" altLang="en-US" smtClean="0"/>
              <a:pPr/>
              <a:t>‹#›</a:t>
            </a:fld>
            <a:endParaRPr lang="en-GB" altLang="en-US"/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0" y="0"/>
            <a:ext cx="9144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GB"/>
          </a:p>
        </p:txBody>
      </p:sp>
      <p:sp>
        <p:nvSpPr>
          <p:cNvPr id="6" name="Picture Placeholder 12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9144000" cy="5664204"/>
          </a:xfrm>
          <a:solidFill>
            <a:schemeClr val="bg1"/>
          </a:solidFill>
          <a:ln>
            <a:noFill/>
          </a:ln>
        </p:spPr>
        <p:txBody>
          <a:bodyPr/>
          <a:lstStyle/>
          <a:p>
            <a:r>
              <a:rPr lang="en-US" smtClean="0"/>
              <a:t>Click icon to add picture</a:t>
            </a:r>
            <a:endParaRPr lang="en-GB" dirty="0"/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251520" y="5785870"/>
            <a:ext cx="8568952" cy="955498"/>
          </a:xfrm>
        </p:spPr>
        <p:txBody>
          <a:bodyPr wrap="square" anchor="t" anchorCtr="0"/>
          <a:lstStyle>
            <a:lvl1pPr>
              <a:lnSpc>
                <a:spcPct val="8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 on two lines maximum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8228258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Image and subtitle (Grey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CAE96E1-FE19-476C-9CF0-3BB4903735D9}" type="slidenum">
              <a:rPr lang="en-GB" altLang="en-US" smtClean="0"/>
              <a:pPr/>
              <a:t>‹#›</a:t>
            </a:fld>
            <a:endParaRPr lang="en-GB" altLang="en-US"/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GB"/>
          </a:p>
        </p:txBody>
      </p:sp>
      <p:sp>
        <p:nvSpPr>
          <p:cNvPr id="6" name="Picture Placeholder 12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9144000" cy="5664204"/>
          </a:xfrm>
          <a:solidFill>
            <a:schemeClr val="bg1"/>
          </a:solidFill>
          <a:ln>
            <a:noFill/>
          </a:ln>
        </p:spPr>
        <p:txBody>
          <a:bodyPr/>
          <a:lstStyle/>
          <a:p>
            <a:r>
              <a:rPr lang="en-US" smtClean="0"/>
              <a:t>Click icon to add picture</a:t>
            </a:r>
            <a:endParaRPr lang="en-GB" dirty="0"/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251520" y="5785870"/>
            <a:ext cx="8568952" cy="955498"/>
          </a:xfrm>
        </p:spPr>
        <p:txBody>
          <a:bodyPr wrap="square" anchor="t" anchorCtr="0"/>
          <a:lstStyle>
            <a:lvl1pPr>
              <a:lnSpc>
                <a:spcPct val="8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 on two lines maximum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8466386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Image and subtitle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CAE96E1-FE19-476C-9CF0-3BB4903735D9}" type="slidenum">
              <a:rPr lang="en-GB" altLang="en-US" smtClean="0"/>
              <a:pPr/>
              <a:t>‹#›</a:t>
            </a:fld>
            <a:endParaRPr lang="en-GB" altLang="en-US"/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GB"/>
          </a:p>
        </p:txBody>
      </p:sp>
      <p:sp>
        <p:nvSpPr>
          <p:cNvPr id="6" name="Picture Placeholder 12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9144000" cy="5664204"/>
          </a:xfrm>
          <a:solidFill>
            <a:schemeClr val="bg1"/>
          </a:solidFill>
          <a:ln>
            <a:noFill/>
          </a:ln>
        </p:spPr>
        <p:txBody>
          <a:bodyPr/>
          <a:lstStyle/>
          <a:p>
            <a:r>
              <a:rPr lang="en-US" smtClean="0"/>
              <a:t>Click icon to add picture</a:t>
            </a:r>
            <a:endParaRPr lang="en-GB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51520" y="5785870"/>
            <a:ext cx="8568952" cy="955498"/>
          </a:xfrm>
        </p:spPr>
        <p:txBody>
          <a:bodyPr wrap="square" anchor="t" anchorCtr="0"/>
          <a:lstStyle>
            <a:lvl1pPr>
              <a:lnSpc>
                <a:spcPct val="80000"/>
              </a:lnSpc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Click to edit Master title style on two lines maximum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2817063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Image and sidebar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CAE96E1-FE19-476C-9CF0-3BB4903735D9}" type="slidenum">
              <a:rPr lang="en-GB" altLang="en-US" smtClean="0"/>
              <a:pPr/>
              <a:t>‹#›</a:t>
            </a:fld>
            <a:endParaRPr lang="en-GB" altLang="en-US"/>
          </a:p>
        </p:txBody>
      </p:sp>
      <p:sp>
        <p:nvSpPr>
          <p:cNvPr id="6" name="Picture Placeholder 12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6095769" cy="6877404"/>
          </a:xfrm>
          <a:solidFill>
            <a:schemeClr val="bg1"/>
          </a:solidFill>
          <a:ln>
            <a:noFill/>
          </a:ln>
        </p:spPr>
        <p:txBody>
          <a:bodyPr/>
          <a:lstStyle/>
          <a:p>
            <a:r>
              <a:rPr lang="en-US" smtClean="0"/>
              <a:t>Click icon to add picture</a:t>
            </a:r>
            <a:endParaRPr lang="en-GB" dirty="0"/>
          </a:p>
        </p:txBody>
      </p:sp>
      <p:sp>
        <p:nvSpPr>
          <p:cNvPr id="4" name="Rectangle 3"/>
          <p:cNvSpPr/>
          <p:nvPr userDrawn="1"/>
        </p:nvSpPr>
        <p:spPr bwMode="auto">
          <a:xfrm>
            <a:off x="6095769" y="0"/>
            <a:ext cx="3045600" cy="6877404"/>
          </a:xfrm>
          <a:prstGeom prst="rect">
            <a:avLst/>
          </a:prstGeom>
          <a:solidFill>
            <a:schemeClr val="accent1"/>
          </a:solidFill>
          <a:ln w="38100"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 dirty="0" err="1" smtClean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300192" y="332656"/>
            <a:ext cx="2592288" cy="1730144"/>
          </a:xfrm>
        </p:spPr>
        <p:txBody>
          <a:bodyPr wrap="square"/>
          <a:lstStyle>
            <a:lvl1pPr>
              <a:lnSpc>
                <a:spcPct val="8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6300192" y="2214000"/>
            <a:ext cx="2592288" cy="3960000"/>
          </a:xfrm>
        </p:spPr>
        <p:txBody>
          <a:bodyPr/>
          <a:lstStyle>
            <a:lvl1pPr>
              <a:buClr>
                <a:schemeClr val="bg2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2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2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2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2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605677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Image and sidebar (Grey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CAE96E1-FE19-476C-9CF0-3BB4903735D9}" type="slidenum">
              <a:rPr lang="en-GB" altLang="en-US" smtClean="0"/>
              <a:pPr/>
              <a:t>‹#›</a:t>
            </a:fld>
            <a:endParaRPr lang="en-GB" altLang="en-US"/>
          </a:p>
        </p:txBody>
      </p:sp>
      <p:sp>
        <p:nvSpPr>
          <p:cNvPr id="6" name="Picture Placeholder 12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6095769" cy="6877404"/>
          </a:xfrm>
          <a:solidFill>
            <a:schemeClr val="bg1"/>
          </a:solidFill>
          <a:ln>
            <a:noFill/>
          </a:ln>
        </p:spPr>
        <p:txBody>
          <a:bodyPr/>
          <a:lstStyle/>
          <a:p>
            <a:r>
              <a:rPr lang="en-US" smtClean="0"/>
              <a:t>Click icon to add picture</a:t>
            </a:r>
            <a:endParaRPr lang="en-GB" dirty="0"/>
          </a:p>
        </p:txBody>
      </p:sp>
      <p:sp>
        <p:nvSpPr>
          <p:cNvPr id="4" name="Rectangle 3"/>
          <p:cNvSpPr/>
          <p:nvPr userDrawn="1"/>
        </p:nvSpPr>
        <p:spPr bwMode="auto">
          <a:xfrm>
            <a:off x="6095769" y="0"/>
            <a:ext cx="3045600" cy="6877404"/>
          </a:xfrm>
          <a:prstGeom prst="rect">
            <a:avLst/>
          </a:prstGeom>
          <a:solidFill>
            <a:schemeClr val="tx1"/>
          </a:solidFill>
          <a:ln w="38100"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 dirty="0" err="1" smtClean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300192" y="332656"/>
            <a:ext cx="2592288" cy="1730144"/>
          </a:xfrm>
        </p:spPr>
        <p:txBody>
          <a:bodyPr wrap="square"/>
          <a:lstStyle>
            <a:lvl1pPr>
              <a:lnSpc>
                <a:spcPct val="8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6300192" y="2214000"/>
            <a:ext cx="2592288" cy="3960000"/>
          </a:xfrm>
        </p:spPr>
        <p:txBody>
          <a:bodyPr/>
          <a:lstStyle>
            <a:lvl1pPr>
              <a:buClr>
                <a:schemeClr val="bg2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2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2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2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2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4465384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Image and sidebar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CAE96E1-FE19-476C-9CF0-3BB4903735D9}" type="slidenum">
              <a:rPr lang="en-GB" altLang="en-US" smtClean="0"/>
              <a:pPr/>
              <a:t>‹#›</a:t>
            </a:fld>
            <a:endParaRPr lang="en-GB" altLang="en-US"/>
          </a:p>
        </p:txBody>
      </p:sp>
      <p:sp>
        <p:nvSpPr>
          <p:cNvPr id="6" name="Picture Placeholder 12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6095769" cy="6877404"/>
          </a:xfrm>
          <a:solidFill>
            <a:schemeClr val="bg1"/>
          </a:solidFill>
          <a:ln>
            <a:noFill/>
          </a:ln>
        </p:spPr>
        <p:txBody>
          <a:bodyPr/>
          <a:lstStyle/>
          <a:p>
            <a:r>
              <a:rPr lang="en-US" smtClean="0"/>
              <a:t>Click icon to add picture</a:t>
            </a:r>
            <a:endParaRPr lang="en-GB" dirty="0"/>
          </a:p>
        </p:txBody>
      </p:sp>
      <p:sp>
        <p:nvSpPr>
          <p:cNvPr id="4" name="Rectangle 3"/>
          <p:cNvSpPr/>
          <p:nvPr userDrawn="1"/>
        </p:nvSpPr>
        <p:spPr bwMode="auto">
          <a:xfrm>
            <a:off x="6095769" y="0"/>
            <a:ext cx="3045600" cy="6877404"/>
          </a:xfrm>
          <a:prstGeom prst="rect">
            <a:avLst/>
          </a:prstGeom>
          <a:solidFill>
            <a:schemeClr val="bg1"/>
          </a:solidFill>
          <a:ln w="38100"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 dirty="0" err="1" smtClean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300192" y="332656"/>
            <a:ext cx="2592288" cy="1730144"/>
          </a:xfrm>
        </p:spPr>
        <p:txBody>
          <a:bodyPr wrap="square"/>
          <a:lstStyle>
            <a:lvl1pPr>
              <a:lnSpc>
                <a:spcPct val="80000"/>
              </a:lnSpc>
              <a:defRPr sz="32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6300192" y="2214000"/>
            <a:ext cx="2592288" cy="3960000"/>
          </a:xfrm>
        </p:spPr>
        <p:txBody>
          <a:bodyPr/>
          <a:lstStyle>
            <a:lvl1pPr marL="180000" marR="0" indent="-1800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Tx/>
              <a:buFont typeface="Arial" charset="0"/>
              <a:buChar char="•"/>
              <a:tabLst/>
              <a:defRPr>
                <a:solidFill>
                  <a:schemeClr val="tx2"/>
                </a:solidFill>
              </a:defRPr>
            </a:lvl1pPr>
            <a:lvl2pPr marL="540000" marR="0" indent="-1800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63656A"/>
              </a:buClr>
              <a:buSzTx/>
              <a:buFont typeface="Effra" panose="020B0603020203020204" pitchFamily="34" charset="0"/>
              <a:buChar char="•"/>
              <a:tabLst/>
              <a:defRPr>
                <a:solidFill>
                  <a:schemeClr val="tx2"/>
                </a:solidFill>
              </a:defRPr>
            </a:lvl2pPr>
            <a:lvl3pPr marL="900000" marR="0" indent="-1800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Effra" panose="020B0603020203020204" pitchFamily="34" charset="0"/>
              <a:buChar char="•"/>
              <a:tabLst/>
              <a:defRPr>
                <a:solidFill>
                  <a:schemeClr val="tx2"/>
                </a:solidFill>
              </a:defRPr>
            </a:lvl3pPr>
            <a:lvl4pPr marL="1260000" marR="0" indent="-1800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Effra" panose="020B0603020203020204" pitchFamily="34" charset="0"/>
              <a:buChar char="&gt;"/>
              <a:tabLst/>
              <a:defRPr>
                <a:solidFill>
                  <a:schemeClr val="tx2"/>
                </a:solidFill>
              </a:defRPr>
            </a:lvl4pPr>
            <a:lvl5pPr marL="1620000" marR="0" indent="-1800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Effra" panose="020B0603020203020204" pitchFamily="34" charset="0"/>
              <a:buChar char="-"/>
              <a:tabLst/>
              <a:defRPr>
                <a:solidFill>
                  <a:schemeClr val="tx2"/>
                </a:solidFill>
              </a:defRPr>
            </a:lvl5pPr>
          </a:lstStyle>
          <a:p>
            <a:pPr marL="180000" marR="0" lvl="0" indent="-1800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D2002E"/>
              </a:buClr>
              <a:buSzTx/>
              <a:buFont typeface="Arial" charset="0"/>
              <a:buChar char="•"/>
              <a:tabLst/>
              <a:defRPr/>
            </a:pPr>
            <a:r>
              <a:rPr kumimoji="0" lang="en-US" sz="20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rPr>
              <a:t>Click to edit Master text styles</a:t>
            </a:r>
          </a:p>
          <a:p>
            <a:pPr marL="180000" marR="0" lvl="1" indent="-1800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D2002E"/>
              </a:buClr>
              <a:buSzTx/>
              <a:buFont typeface="Arial" charset="0"/>
              <a:buChar char="•"/>
              <a:tabLst/>
              <a:defRPr/>
            </a:pPr>
            <a:r>
              <a:rPr kumimoji="0" lang="en-US" sz="20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rPr>
              <a:t>Second level</a:t>
            </a:r>
          </a:p>
          <a:p>
            <a:pPr marL="180000" marR="0" lvl="2" indent="-1800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D2002E"/>
              </a:buClr>
              <a:buSzTx/>
              <a:buFont typeface="Arial" charset="0"/>
              <a:buChar char="•"/>
              <a:tabLst/>
              <a:defRPr/>
            </a:pPr>
            <a:r>
              <a:rPr kumimoji="0" lang="en-US" sz="20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rPr>
              <a:t>Third level</a:t>
            </a:r>
          </a:p>
          <a:p>
            <a:pPr marL="180000" marR="0" lvl="3" indent="-1800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D2002E"/>
              </a:buClr>
              <a:buSzTx/>
              <a:buFont typeface="Arial" charset="0"/>
              <a:buChar char="•"/>
              <a:tabLst/>
              <a:defRPr/>
            </a:pPr>
            <a:r>
              <a:rPr kumimoji="0" lang="en-US" sz="20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rPr>
              <a:t>Fourth level</a:t>
            </a:r>
          </a:p>
          <a:p>
            <a:pPr marL="180000" marR="0" lvl="4" indent="-1800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D2002E"/>
              </a:buClr>
              <a:buSzTx/>
              <a:buFont typeface="Arial" charset="0"/>
              <a:buChar char="•"/>
              <a:tabLst/>
              <a:defRPr/>
            </a:pPr>
            <a:r>
              <a:rPr kumimoji="0" lang="en-US" sz="20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rPr>
              <a:t>Fifth level</a:t>
            </a:r>
            <a:endParaRPr kumimoji="0" lang="en-GB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716924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Timetable (Colou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hidden">
          <a:xfrm>
            <a:off x="0" y="0"/>
            <a:ext cx="9144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GB"/>
          </a:p>
        </p:txBody>
      </p:sp>
      <p:sp>
        <p:nvSpPr>
          <p:cNvPr id="7" name="Rectangle 6"/>
          <p:cNvSpPr/>
          <p:nvPr userDrawn="1"/>
        </p:nvSpPr>
        <p:spPr bwMode="auto">
          <a:xfrm>
            <a:off x="0" y="1196752"/>
            <a:ext cx="9144000" cy="5661248"/>
          </a:xfrm>
          <a:prstGeom prst="rect">
            <a:avLst/>
          </a:prstGeom>
          <a:solidFill>
            <a:schemeClr val="bg1"/>
          </a:solidFill>
          <a:ln w="38100"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 dirty="0" err="1" smtClean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251520" y="188640"/>
            <a:ext cx="8568952" cy="955498"/>
          </a:xfrm>
        </p:spPr>
        <p:txBody>
          <a:bodyPr wrap="square" anchor="b" anchorCtr="0"/>
          <a:lstStyle>
            <a:lvl1pPr>
              <a:lnSpc>
                <a:spcPct val="800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Timetable (suggest three columns – event, Location, time)</a:t>
            </a:r>
            <a:endParaRPr lang="en-GB" dirty="0"/>
          </a:p>
        </p:txBody>
      </p:sp>
      <p:sp>
        <p:nvSpPr>
          <p:cNvPr id="5" name="Table Placeholder 4"/>
          <p:cNvSpPr>
            <a:spLocks noGrp="1"/>
          </p:cNvSpPr>
          <p:nvPr>
            <p:ph type="tbl" sz="quarter" idx="11"/>
          </p:nvPr>
        </p:nvSpPr>
        <p:spPr>
          <a:xfrm>
            <a:off x="251520" y="1484784"/>
            <a:ext cx="8568952" cy="5134186"/>
          </a:xfrm>
        </p:spPr>
        <p:txBody>
          <a:bodyPr/>
          <a:lstStyle/>
          <a:p>
            <a:r>
              <a:rPr lang="en-US" smtClean="0"/>
              <a:t>Click icon to add table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731190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Timetable (Grey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hidden"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GB"/>
          </a:p>
        </p:txBody>
      </p:sp>
      <p:sp>
        <p:nvSpPr>
          <p:cNvPr id="7" name="Rectangle 6"/>
          <p:cNvSpPr/>
          <p:nvPr userDrawn="1"/>
        </p:nvSpPr>
        <p:spPr bwMode="auto">
          <a:xfrm>
            <a:off x="0" y="1196752"/>
            <a:ext cx="9144000" cy="5661248"/>
          </a:xfrm>
          <a:prstGeom prst="rect">
            <a:avLst/>
          </a:prstGeom>
          <a:solidFill>
            <a:schemeClr val="bg1"/>
          </a:solidFill>
          <a:ln w="38100"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 dirty="0" err="1" smtClean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251520" y="188640"/>
            <a:ext cx="8568952" cy="955498"/>
          </a:xfrm>
        </p:spPr>
        <p:txBody>
          <a:bodyPr wrap="square" anchor="b" anchorCtr="0"/>
          <a:lstStyle>
            <a:lvl1pPr>
              <a:lnSpc>
                <a:spcPct val="800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Timetable (suggest three columns – event, Location, time)</a:t>
            </a:r>
            <a:endParaRPr lang="en-GB" dirty="0"/>
          </a:p>
        </p:txBody>
      </p:sp>
      <p:sp>
        <p:nvSpPr>
          <p:cNvPr id="5" name="Table Placeholder 4"/>
          <p:cNvSpPr>
            <a:spLocks noGrp="1"/>
          </p:cNvSpPr>
          <p:nvPr>
            <p:ph type="tbl" sz="quarter" idx="11"/>
          </p:nvPr>
        </p:nvSpPr>
        <p:spPr>
          <a:xfrm>
            <a:off x="251520" y="1484784"/>
            <a:ext cx="8568952" cy="5134186"/>
          </a:xfrm>
        </p:spPr>
        <p:txBody>
          <a:bodyPr/>
          <a:lstStyle/>
          <a:p>
            <a:r>
              <a:rPr lang="en-US" smtClean="0"/>
              <a:t>Click icon to add table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512318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Timetable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hidden"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GB"/>
          </a:p>
        </p:txBody>
      </p:sp>
      <p:sp>
        <p:nvSpPr>
          <p:cNvPr id="7" name="Rectangle 6"/>
          <p:cNvSpPr/>
          <p:nvPr userDrawn="1"/>
        </p:nvSpPr>
        <p:spPr bwMode="auto">
          <a:xfrm>
            <a:off x="0" y="1196752"/>
            <a:ext cx="9144000" cy="5661248"/>
          </a:xfrm>
          <a:prstGeom prst="rect">
            <a:avLst/>
          </a:prstGeom>
          <a:solidFill>
            <a:schemeClr val="bg1"/>
          </a:solidFill>
          <a:ln w="38100"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 dirty="0" err="1" smtClean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251520" y="188640"/>
            <a:ext cx="8568952" cy="955498"/>
          </a:xfrm>
        </p:spPr>
        <p:txBody>
          <a:bodyPr wrap="square" anchor="b" anchorCtr="0"/>
          <a:lstStyle>
            <a:lvl1pPr>
              <a:lnSpc>
                <a:spcPct val="80000"/>
              </a:lnSpc>
              <a:defRPr sz="3600" baseline="0"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Timetable (suggest three columns – event, Location, time)</a:t>
            </a:r>
            <a:endParaRPr lang="en-GB" dirty="0"/>
          </a:p>
        </p:txBody>
      </p:sp>
      <p:sp>
        <p:nvSpPr>
          <p:cNvPr id="5" name="Table Placeholder 4"/>
          <p:cNvSpPr>
            <a:spLocks noGrp="1"/>
          </p:cNvSpPr>
          <p:nvPr>
            <p:ph type="tbl" sz="quarter" idx="11"/>
          </p:nvPr>
        </p:nvSpPr>
        <p:spPr>
          <a:xfrm>
            <a:off x="251520" y="1484784"/>
            <a:ext cx="8568952" cy="5134186"/>
          </a:xfrm>
        </p:spPr>
        <p:txBody>
          <a:bodyPr/>
          <a:lstStyle/>
          <a:p>
            <a:r>
              <a:rPr lang="en-US" smtClean="0"/>
              <a:t>Click icon to add table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512318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chemeClr val="accent1"/>
              </a:buClr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DCF6A46F-80AB-49F3-8C7E-9717ED945456}" type="slidenum">
              <a:rPr lang="en-GB" altLang="en-US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96310441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userDrawn="1">
  <p:cSld name="Title Slide (Grey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 bwMode="hidden">
          <a:xfrm>
            <a:off x="0" y="5267396"/>
            <a:ext cx="9144000" cy="159060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GB"/>
          </a:p>
        </p:txBody>
      </p:sp>
      <p:sp>
        <p:nvSpPr>
          <p:cNvPr id="23" name="Rectangle 22"/>
          <p:cNvSpPr/>
          <p:nvPr/>
        </p:nvSpPr>
        <p:spPr bwMode="hidden">
          <a:xfrm>
            <a:off x="0" y="0"/>
            <a:ext cx="9144000" cy="298139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 anchorCtr="0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GB"/>
          </a:p>
        </p:txBody>
      </p:sp>
      <p:sp>
        <p:nvSpPr>
          <p:cNvPr id="3083" name="Rectangle 11"/>
          <p:cNvSpPr>
            <a:spLocks noGrp="1" noChangeArrowheads="1"/>
          </p:cNvSpPr>
          <p:nvPr>
            <p:ph type="ctrTitle"/>
          </p:nvPr>
        </p:nvSpPr>
        <p:spPr>
          <a:xfrm>
            <a:off x="424800" y="1143000"/>
            <a:ext cx="8280000" cy="919800"/>
          </a:xfrm>
        </p:spPr>
        <p:txBody>
          <a:bodyPr wrap="square"/>
          <a:lstStyle>
            <a:lvl1pPr>
              <a:lnSpc>
                <a:spcPct val="90000"/>
              </a:lnSpc>
              <a:tabLst>
                <a:tab pos="4038600" algn="l"/>
              </a:tabLst>
              <a:defRPr sz="400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en-US" noProof="0" smtClean="0"/>
              <a:t>Click to edit Master title style</a:t>
            </a:r>
            <a:endParaRPr lang="en-GB" altLang="en-US" noProof="0" dirty="0" smtClean="0"/>
          </a:p>
        </p:txBody>
      </p:sp>
      <p:sp>
        <p:nvSpPr>
          <p:cNvPr id="3084" name="Rectangle 12"/>
          <p:cNvSpPr>
            <a:spLocks noGrp="1" noChangeArrowheads="1"/>
          </p:cNvSpPr>
          <p:nvPr>
            <p:ph type="subTitle" idx="1"/>
          </p:nvPr>
        </p:nvSpPr>
        <p:spPr>
          <a:xfrm>
            <a:off x="424800" y="5351923"/>
            <a:ext cx="8280000" cy="679722"/>
          </a:xfrm>
        </p:spPr>
        <p:txBody>
          <a:bodyPr/>
          <a:lstStyle>
            <a:lvl1pPr marL="0" indent="0"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en-US" noProof="0" smtClean="0"/>
              <a:t>Click to edit Master subtitle style</a:t>
            </a:r>
            <a:endParaRPr lang="en-GB" altLang="en-US" noProof="0" dirty="0" smtClean="0"/>
          </a:p>
        </p:txBody>
      </p:sp>
      <p:sp>
        <p:nvSpPr>
          <p:cNvPr id="27" name="Rectangle 1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028525" y="6237312"/>
            <a:ext cx="676275" cy="25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bg2"/>
                </a:solidFill>
                <a:latin typeface="+mn-lt"/>
              </a:defRPr>
            </a:lvl1pPr>
          </a:lstStyle>
          <a:p>
            <a:fld id="{44C01B32-D1A0-401C-8867-70456BBB1E87}" type="slidenum">
              <a:rPr lang="en-GB" altLang="en-US" smtClean="0"/>
              <a:pPr/>
              <a:t>‹#›</a:t>
            </a:fld>
            <a:endParaRPr lang="en-GB" altLang="en-US" dirty="0"/>
          </a:p>
        </p:txBody>
      </p:sp>
      <p:sp>
        <p:nvSpPr>
          <p:cNvPr id="28" name="TextBox 27"/>
          <p:cNvSpPr txBox="1">
            <a:spLocks noChangeArrowheads="1"/>
          </p:cNvSpPr>
          <p:nvPr/>
        </p:nvSpPr>
        <p:spPr bwMode="auto">
          <a:xfrm>
            <a:off x="1928500" y="6573838"/>
            <a:ext cx="6769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/>
            <a:r>
              <a:rPr lang="en-GB" altLang="en-US" sz="1400" dirty="0">
                <a:solidFill>
                  <a:schemeClr val="bg1"/>
                </a:solidFill>
                <a:latin typeface="Effra Light" pitchFamily="34" charset="0"/>
              </a:rPr>
              <a:t>LIMITLESS </a:t>
            </a:r>
            <a:r>
              <a:rPr lang="en-GB" altLang="en-US" sz="1400" dirty="0">
                <a:solidFill>
                  <a:schemeClr val="bg1"/>
                </a:solidFill>
                <a:latin typeface="Effra Heavy" pitchFamily="34" charset="0"/>
              </a:rPr>
              <a:t>POTENTIAL</a:t>
            </a:r>
            <a:r>
              <a:rPr lang="en-GB" altLang="en-US" sz="1400" dirty="0">
                <a:solidFill>
                  <a:schemeClr val="bg1"/>
                </a:solidFill>
                <a:latin typeface="Effra Light" pitchFamily="34" charset="0"/>
              </a:rPr>
              <a:t> | LIMITLESS </a:t>
            </a:r>
            <a:r>
              <a:rPr lang="en-GB" altLang="en-US" sz="1400" dirty="0">
                <a:solidFill>
                  <a:schemeClr val="bg1"/>
                </a:solidFill>
                <a:latin typeface="Effra Heavy" pitchFamily="34" charset="0"/>
              </a:rPr>
              <a:t>OPPORTUNITIES</a:t>
            </a:r>
            <a:r>
              <a:rPr lang="en-GB" altLang="en-US" sz="1400" dirty="0">
                <a:solidFill>
                  <a:schemeClr val="bg1"/>
                </a:solidFill>
                <a:latin typeface="Effra Light" pitchFamily="34" charset="0"/>
              </a:rPr>
              <a:t> | LIMITLESS </a:t>
            </a:r>
            <a:r>
              <a:rPr lang="en-GB" altLang="en-US" sz="1400" dirty="0">
                <a:solidFill>
                  <a:schemeClr val="bg1"/>
                </a:solidFill>
                <a:latin typeface="Effra Heavy" pitchFamily="34" charset="0"/>
              </a:rPr>
              <a:t>IMPACT</a:t>
            </a:r>
          </a:p>
        </p:txBody>
      </p:sp>
      <p:sp>
        <p:nvSpPr>
          <p:cNvPr id="29" name="Date Placeholder 1"/>
          <p:cNvSpPr>
            <a:spLocks noGrp="1"/>
          </p:cNvSpPr>
          <p:nvPr>
            <p:ph type="dt" sz="half" idx="2"/>
          </p:nvPr>
        </p:nvSpPr>
        <p:spPr>
          <a:xfrm>
            <a:off x="424800" y="6237312"/>
            <a:ext cx="2133600" cy="252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200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GB" dirty="0" smtClean="0"/>
              <a:t>Wednesday, 11 June 2014</a:t>
            </a:r>
            <a:endParaRPr lang="en-GB" dirty="0"/>
          </a:p>
        </p:txBody>
      </p:sp>
      <p:pic>
        <p:nvPicPr>
          <p:cNvPr id="32" name="Picture 5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hidden">
          <a:xfrm>
            <a:off x="7524750" y="439662"/>
            <a:ext cx="1184275" cy="384326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TextBox 17"/>
          <p:cNvSpPr txBox="1">
            <a:spLocks noChangeArrowheads="1"/>
          </p:cNvSpPr>
          <p:nvPr userDrawn="1"/>
        </p:nvSpPr>
        <p:spPr bwMode="auto">
          <a:xfrm>
            <a:off x="1928500" y="6573838"/>
            <a:ext cx="6769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/>
            <a:r>
              <a:rPr lang="en-GB" altLang="en-US" sz="1400" dirty="0">
                <a:solidFill>
                  <a:schemeClr val="bg1"/>
                </a:solidFill>
                <a:latin typeface="Effra Light" pitchFamily="34" charset="0"/>
              </a:rPr>
              <a:t>LIMITLESS </a:t>
            </a:r>
            <a:r>
              <a:rPr lang="en-GB" altLang="en-US" sz="1400" dirty="0">
                <a:solidFill>
                  <a:schemeClr val="bg1"/>
                </a:solidFill>
                <a:latin typeface="Effra Heavy" pitchFamily="34" charset="0"/>
              </a:rPr>
              <a:t>POTENTIAL</a:t>
            </a:r>
            <a:r>
              <a:rPr lang="en-GB" altLang="en-US" sz="1400" dirty="0">
                <a:solidFill>
                  <a:schemeClr val="bg1"/>
                </a:solidFill>
                <a:latin typeface="Effra Light" pitchFamily="34" charset="0"/>
              </a:rPr>
              <a:t> | LIMITLESS </a:t>
            </a:r>
            <a:r>
              <a:rPr lang="en-GB" altLang="en-US" sz="1400" dirty="0">
                <a:solidFill>
                  <a:schemeClr val="bg1"/>
                </a:solidFill>
                <a:latin typeface="Effra Heavy" pitchFamily="34" charset="0"/>
              </a:rPr>
              <a:t>OPPORTUNITIES</a:t>
            </a:r>
            <a:r>
              <a:rPr lang="en-GB" altLang="en-US" sz="1400" dirty="0">
                <a:solidFill>
                  <a:schemeClr val="bg1"/>
                </a:solidFill>
                <a:latin typeface="Effra Light" pitchFamily="34" charset="0"/>
              </a:rPr>
              <a:t> | LIMITLESS </a:t>
            </a:r>
            <a:r>
              <a:rPr lang="en-GB" altLang="en-US" sz="1400" dirty="0">
                <a:solidFill>
                  <a:schemeClr val="bg1"/>
                </a:solidFill>
                <a:latin typeface="Effra Heavy" pitchFamily="34" charset="0"/>
              </a:rPr>
              <a:t>IMPACT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417512" y="0"/>
            <a:ext cx="2858344" cy="867106"/>
          </a:xfrm>
          <a:solidFill>
            <a:schemeClr val="accent1"/>
          </a:solidFill>
        </p:spPr>
        <p:txBody>
          <a:bodyPr wrap="square" lIns="72000" tIns="396000" rIns="72000" bIns="36000">
            <a:spAutoFit/>
          </a:bodyPr>
          <a:lstStyle>
            <a:lvl1pPr marL="0" indent="0">
              <a:buNone/>
              <a:defRPr sz="1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 smtClean="0"/>
              <a:t>Unit name here, max 2 line, adjust width of box if required</a:t>
            </a:r>
            <a:endParaRPr lang="en-GB" dirty="0"/>
          </a:p>
        </p:txBody>
      </p:sp>
      <p:sp>
        <p:nvSpPr>
          <p:cNvPr id="17" name="TextBox 16"/>
          <p:cNvSpPr txBox="1"/>
          <p:nvPr userDrawn="1"/>
        </p:nvSpPr>
        <p:spPr>
          <a:xfrm>
            <a:off x="424800" y="6646907"/>
            <a:ext cx="2016224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D2002E"/>
              </a:buClr>
              <a:buSzTx/>
              <a:buFont typeface="Arial" charset="0"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Effra"/>
              </a:rPr>
              <a:t>Copyright University of Reading</a:t>
            </a:r>
            <a:endParaRPr kumimoji="0" lang="en-GB" sz="800" b="0" i="0" u="none" strike="noStrike" kern="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Effra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Title Slide (Colour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 userDrawn="1"/>
        </p:nvSpPr>
        <p:spPr bwMode="hidden">
          <a:xfrm>
            <a:off x="0" y="4572000"/>
            <a:ext cx="9144000" cy="228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GB"/>
          </a:p>
        </p:txBody>
      </p:sp>
      <p:pic>
        <p:nvPicPr>
          <p:cNvPr id="22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58" t="424" r="7953" b="22234"/>
          <a:stretch>
            <a:fillRect/>
          </a:stretch>
        </p:blipFill>
        <p:spPr bwMode="auto">
          <a:xfrm>
            <a:off x="0" y="2286000"/>
            <a:ext cx="914400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Rectangle 22"/>
          <p:cNvSpPr/>
          <p:nvPr userDrawn="1"/>
        </p:nvSpPr>
        <p:spPr bwMode="hidden">
          <a:xfrm>
            <a:off x="0" y="0"/>
            <a:ext cx="9144000" cy="228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GB"/>
          </a:p>
        </p:txBody>
      </p:sp>
      <p:sp>
        <p:nvSpPr>
          <p:cNvPr id="3084" name="Rectangle 12"/>
          <p:cNvSpPr>
            <a:spLocks noGrp="1" noChangeArrowheads="1"/>
          </p:cNvSpPr>
          <p:nvPr>
            <p:ph type="subTitle" idx="1"/>
          </p:nvPr>
        </p:nvSpPr>
        <p:spPr>
          <a:xfrm>
            <a:off x="424800" y="4653136"/>
            <a:ext cx="7920038" cy="925512"/>
          </a:xfrm>
        </p:spPr>
        <p:txBody>
          <a:bodyPr/>
          <a:lstStyle>
            <a:lvl1pPr marL="0" indent="0"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en-US" noProof="0" smtClean="0"/>
              <a:t>Click to edit Master subtitle style</a:t>
            </a:r>
            <a:endParaRPr lang="en-GB" altLang="en-US" noProof="0" dirty="0" smtClean="0"/>
          </a:p>
        </p:txBody>
      </p:sp>
      <p:sp>
        <p:nvSpPr>
          <p:cNvPr id="27" name="Rectangle 1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028525" y="6237312"/>
            <a:ext cx="676275" cy="25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bg2"/>
                </a:solidFill>
                <a:latin typeface="+mn-lt"/>
              </a:defRPr>
            </a:lvl1pPr>
          </a:lstStyle>
          <a:p>
            <a:fld id="{44C01B32-D1A0-401C-8867-70456BBB1E87}" type="slidenum">
              <a:rPr lang="en-GB" altLang="en-US" smtClean="0"/>
              <a:pPr/>
              <a:t>‹#›</a:t>
            </a:fld>
            <a:endParaRPr lang="en-GB" altLang="en-US" dirty="0"/>
          </a:p>
        </p:txBody>
      </p:sp>
      <p:sp>
        <p:nvSpPr>
          <p:cNvPr id="28" name="TextBox 27"/>
          <p:cNvSpPr txBox="1">
            <a:spLocks noChangeArrowheads="1"/>
          </p:cNvSpPr>
          <p:nvPr userDrawn="1"/>
        </p:nvSpPr>
        <p:spPr bwMode="auto">
          <a:xfrm>
            <a:off x="1928500" y="6573838"/>
            <a:ext cx="6769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/>
            <a:r>
              <a:rPr lang="en-GB" altLang="en-US" sz="1400" dirty="0">
                <a:solidFill>
                  <a:schemeClr val="bg1"/>
                </a:solidFill>
                <a:latin typeface="Effra Light" pitchFamily="34" charset="0"/>
              </a:rPr>
              <a:t>LIMITLESS </a:t>
            </a:r>
            <a:r>
              <a:rPr lang="en-GB" altLang="en-US" sz="1400" dirty="0">
                <a:solidFill>
                  <a:schemeClr val="bg1"/>
                </a:solidFill>
                <a:latin typeface="Effra Heavy" pitchFamily="34" charset="0"/>
              </a:rPr>
              <a:t>POTENTIAL</a:t>
            </a:r>
            <a:r>
              <a:rPr lang="en-GB" altLang="en-US" sz="1400" dirty="0">
                <a:solidFill>
                  <a:schemeClr val="bg1"/>
                </a:solidFill>
                <a:latin typeface="Effra Light" pitchFamily="34" charset="0"/>
              </a:rPr>
              <a:t> | LIMITLESS </a:t>
            </a:r>
            <a:r>
              <a:rPr lang="en-GB" altLang="en-US" sz="1400" dirty="0">
                <a:solidFill>
                  <a:schemeClr val="bg1"/>
                </a:solidFill>
                <a:latin typeface="Effra Heavy" pitchFamily="34" charset="0"/>
              </a:rPr>
              <a:t>OPPORTUNITIES</a:t>
            </a:r>
            <a:r>
              <a:rPr lang="en-GB" altLang="en-US" sz="1400" dirty="0">
                <a:solidFill>
                  <a:schemeClr val="bg1"/>
                </a:solidFill>
                <a:latin typeface="Effra Light" pitchFamily="34" charset="0"/>
              </a:rPr>
              <a:t> | LIMITLESS </a:t>
            </a:r>
            <a:r>
              <a:rPr lang="en-GB" altLang="en-US" sz="1400" dirty="0">
                <a:solidFill>
                  <a:schemeClr val="bg1"/>
                </a:solidFill>
                <a:latin typeface="Effra Heavy" pitchFamily="34" charset="0"/>
              </a:rPr>
              <a:t>IMPACT</a:t>
            </a:r>
          </a:p>
        </p:txBody>
      </p:sp>
      <p:pic>
        <p:nvPicPr>
          <p:cNvPr id="32" name="Picture 55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hidden">
          <a:xfrm>
            <a:off x="7524750" y="439662"/>
            <a:ext cx="1184275" cy="384326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Rectangle 11"/>
          <p:cNvSpPr>
            <a:spLocks noGrp="1" noChangeArrowheads="1"/>
          </p:cNvSpPr>
          <p:nvPr>
            <p:ph type="ctrTitle"/>
          </p:nvPr>
        </p:nvSpPr>
        <p:spPr>
          <a:xfrm>
            <a:off x="424800" y="1143000"/>
            <a:ext cx="8280000" cy="919800"/>
          </a:xfrm>
        </p:spPr>
        <p:txBody>
          <a:bodyPr wrap="square"/>
          <a:lstStyle>
            <a:lvl1pPr>
              <a:lnSpc>
                <a:spcPct val="90000"/>
              </a:lnSpc>
              <a:tabLst>
                <a:tab pos="4038600" algn="l"/>
              </a:tabLst>
              <a:defRPr sz="400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en-US" noProof="0" smtClean="0"/>
              <a:t>Click to edit Master title style</a:t>
            </a:r>
            <a:endParaRPr lang="en-GB" altLang="en-US" noProof="0" dirty="0" smtClean="0"/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417512" y="0"/>
            <a:ext cx="2858344" cy="867106"/>
          </a:xfrm>
          <a:solidFill>
            <a:schemeClr val="accent1"/>
          </a:solidFill>
        </p:spPr>
        <p:txBody>
          <a:bodyPr wrap="square" lIns="72000" tIns="396000" rIns="72000" bIns="36000">
            <a:spAutoFit/>
          </a:bodyPr>
          <a:lstStyle>
            <a:lvl1pPr marL="0" indent="0">
              <a:buNone/>
              <a:defRPr sz="1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 smtClean="0"/>
              <a:t>Unit name here, max 2 line, adjust width of box if required</a:t>
            </a:r>
            <a:endParaRPr lang="en-GB" dirty="0"/>
          </a:p>
        </p:txBody>
      </p:sp>
      <p:sp>
        <p:nvSpPr>
          <p:cNvPr id="16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124200" y="6237312"/>
            <a:ext cx="2895600" cy="252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ctr">
              <a:defRPr sz="1200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GB" smtClean="0"/>
              <a:t>Copyright University of Reading</a:t>
            </a:r>
            <a:endParaRPr lang="en-GB" dirty="0"/>
          </a:p>
        </p:txBody>
      </p:sp>
      <p:sp>
        <p:nvSpPr>
          <p:cNvPr id="17" name="Date Placeholder 1"/>
          <p:cNvSpPr>
            <a:spLocks noGrp="1"/>
          </p:cNvSpPr>
          <p:nvPr>
            <p:ph type="dt" sz="half" idx="2"/>
          </p:nvPr>
        </p:nvSpPr>
        <p:spPr>
          <a:xfrm>
            <a:off x="424800" y="6237312"/>
            <a:ext cx="2133600" cy="252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200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GB" dirty="0" smtClean="0"/>
              <a:t>Wednesday, 11 June 2014</a:t>
            </a:r>
            <a:endParaRPr lang="en-GB" dirty="0"/>
          </a:p>
        </p:txBody>
      </p:sp>
      <p:sp>
        <p:nvSpPr>
          <p:cNvPr id="19" name="TextBox 18"/>
          <p:cNvSpPr txBox="1"/>
          <p:nvPr userDrawn="1"/>
        </p:nvSpPr>
        <p:spPr>
          <a:xfrm>
            <a:off x="424800" y="6646907"/>
            <a:ext cx="2016224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D2002E"/>
              </a:buClr>
              <a:buSzTx/>
              <a:buFont typeface="Arial" charset="0"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Effra"/>
              </a:rPr>
              <a:t>Copyright University of Reading</a:t>
            </a:r>
            <a:endParaRPr kumimoji="0" lang="en-GB" sz="800" b="0" i="0" u="none" strike="noStrike" kern="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Effra"/>
            </a:endParaRPr>
          </a:p>
        </p:txBody>
      </p:sp>
      <p:sp>
        <p:nvSpPr>
          <p:cNvPr id="20" name="Picture Placeholder 7"/>
          <p:cNvSpPr>
            <a:spLocks noGrp="1"/>
          </p:cNvSpPr>
          <p:nvPr>
            <p:ph type="pic" sz="quarter" idx="16" hasCustomPrompt="1"/>
          </p:nvPr>
        </p:nvSpPr>
        <p:spPr>
          <a:xfrm>
            <a:off x="0" y="2286000"/>
            <a:ext cx="9144000" cy="2286000"/>
          </a:xfr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icon to add picture. Visit www.reading.ac.uk/imagebank for more.</a:t>
            </a:r>
          </a:p>
        </p:txBody>
      </p:sp>
    </p:spTree>
    <p:extLst>
      <p:ext uri="{BB962C8B-B14F-4D97-AF65-F5344CB8AC3E}">
        <p14:creationId xmlns:p14="http://schemas.microsoft.com/office/powerpoint/2010/main" val="2691051544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(Grey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hidden"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chemeClr val="bg2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2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2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2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2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CF6A46F-80AB-49F3-8C7E-9717ED945456}" type="slidenum">
              <a:rPr lang="en-GB" altLang="en-US" smtClean="0"/>
              <a:pPr/>
              <a:t>‹#›</a:t>
            </a:fld>
            <a:endParaRPr lang="en-GB" altLang="en-US" dirty="0"/>
          </a:p>
        </p:txBody>
      </p:sp>
      <p:pic>
        <p:nvPicPr>
          <p:cNvPr id="6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hidden">
          <a:xfrm>
            <a:off x="7524750" y="438150"/>
            <a:ext cx="1184275" cy="38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>
            <a:spLocks noChangeArrowheads="1"/>
          </p:cNvSpPr>
          <p:nvPr userDrawn="1"/>
        </p:nvSpPr>
        <p:spPr bwMode="auto">
          <a:xfrm>
            <a:off x="1928500" y="6573838"/>
            <a:ext cx="6769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/>
            <a:r>
              <a:rPr lang="en-GB" altLang="en-US" sz="1400" dirty="0">
                <a:solidFill>
                  <a:schemeClr val="bg1"/>
                </a:solidFill>
                <a:latin typeface="Effra Light" pitchFamily="34" charset="0"/>
              </a:rPr>
              <a:t>LIMITLESS </a:t>
            </a:r>
            <a:r>
              <a:rPr lang="en-GB" altLang="en-US" sz="1400" dirty="0">
                <a:solidFill>
                  <a:schemeClr val="bg1"/>
                </a:solidFill>
                <a:latin typeface="Effra Heavy" pitchFamily="34" charset="0"/>
              </a:rPr>
              <a:t>POTENTIAL</a:t>
            </a:r>
            <a:r>
              <a:rPr lang="en-GB" altLang="en-US" sz="1400" dirty="0">
                <a:solidFill>
                  <a:schemeClr val="bg1"/>
                </a:solidFill>
                <a:latin typeface="Effra Light" pitchFamily="34" charset="0"/>
              </a:rPr>
              <a:t> | LIMITLESS </a:t>
            </a:r>
            <a:r>
              <a:rPr lang="en-GB" altLang="en-US" sz="1400" dirty="0">
                <a:solidFill>
                  <a:schemeClr val="bg1"/>
                </a:solidFill>
                <a:latin typeface="Effra Heavy" pitchFamily="34" charset="0"/>
              </a:rPr>
              <a:t>OPPORTUNITIES</a:t>
            </a:r>
            <a:r>
              <a:rPr lang="en-GB" altLang="en-US" sz="1400" dirty="0">
                <a:solidFill>
                  <a:schemeClr val="bg1"/>
                </a:solidFill>
                <a:latin typeface="Effra Light" pitchFamily="34" charset="0"/>
              </a:rPr>
              <a:t> | LIMITLESS </a:t>
            </a:r>
            <a:r>
              <a:rPr lang="en-GB" altLang="en-US" sz="1400" dirty="0">
                <a:solidFill>
                  <a:schemeClr val="bg1"/>
                </a:solidFill>
                <a:latin typeface="Effra Heavy" pitchFamily="34" charset="0"/>
              </a:rPr>
              <a:t>IMPACT</a:t>
            </a:r>
          </a:p>
        </p:txBody>
      </p:sp>
    </p:spTree>
    <p:extLst>
      <p:ext uri="{BB962C8B-B14F-4D97-AF65-F5344CB8AC3E}">
        <p14:creationId xmlns:p14="http://schemas.microsoft.com/office/powerpoint/2010/main" val="2498505558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(Grey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 bwMode="hidden"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hidden">
          <a:xfrm>
            <a:off x="7524750" y="438150"/>
            <a:ext cx="1184275" cy="38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D9A8A42-CDD3-483B-A525-DE73108F9D72}" type="slidenum">
              <a:rPr lang="en-GB" altLang="en-US" smtClean="0"/>
              <a:pPr/>
              <a:t>‹#›</a:t>
            </a:fld>
            <a:endParaRPr lang="en-GB" altLang="en-US" dirty="0"/>
          </a:p>
        </p:txBody>
      </p:sp>
      <p:sp>
        <p:nvSpPr>
          <p:cNvPr id="8" name="TextBox 7"/>
          <p:cNvSpPr txBox="1">
            <a:spLocks noChangeArrowheads="1"/>
          </p:cNvSpPr>
          <p:nvPr userDrawn="1"/>
        </p:nvSpPr>
        <p:spPr bwMode="auto">
          <a:xfrm>
            <a:off x="1928500" y="6573838"/>
            <a:ext cx="6769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/>
            <a:r>
              <a:rPr lang="en-GB" altLang="en-US" sz="1400" dirty="0">
                <a:solidFill>
                  <a:schemeClr val="bg1"/>
                </a:solidFill>
                <a:latin typeface="Effra Light" pitchFamily="34" charset="0"/>
              </a:rPr>
              <a:t>LIMITLESS </a:t>
            </a:r>
            <a:r>
              <a:rPr lang="en-GB" altLang="en-US" sz="1400" dirty="0">
                <a:solidFill>
                  <a:schemeClr val="bg1"/>
                </a:solidFill>
                <a:latin typeface="Effra Heavy" pitchFamily="34" charset="0"/>
              </a:rPr>
              <a:t>POTENTIAL</a:t>
            </a:r>
            <a:r>
              <a:rPr lang="en-GB" altLang="en-US" sz="1400" dirty="0">
                <a:solidFill>
                  <a:schemeClr val="bg1"/>
                </a:solidFill>
                <a:latin typeface="Effra Light" pitchFamily="34" charset="0"/>
              </a:rPr>
              <a:t> | LIMITLESS </a:t>
            </a:r>
            <a:r>
              <a:rPr lang="en-GB" altLang="en-US" sz="1400" dirty="0">
                <a:solidFill>
                  <a:schemeClr val="bg1"/>
                </a:solidFill>
                <a:latin typeface="Effra Heavy" pitchFamily="34" charset="0"/>
              </a:rPr>
              <a:t>OPPORTUNITIES</a:t>
            </a:r>
            <a:r>
              <a:rPr lang="en-GB" altLang="en-US" sz="1400" dirty="0">
                <a:solidFill>
                  <a:schemeClr val="bg1"/>
                </a:solidFill>
                <a:latin typeface="Effra Light" pitchFamily="34" charset="0"/>
              </a:rPr>
              <a:t> | LIMITLESS </a:t>
            </a:r>
            <a:r>
              <a:rPr lang="en-GB" altLang="en-US" sz="1400" dirty="0">
                <a:solidFill>
                  <a:schemeClr val="bg1"/>
                </a:solidFill>
                <a:latin typeface="Effra Heavy" pitchFamily="34" charset="0"/>
              </a:rPr>
              <a:t>IMPACT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1"/>
          </p:nvPr>
        </p:nvSpPr>
        <p:spPr>
          <a:xfrm>
            <a:off x="424800" y="2214000"/>
            <a:ext cx="3888000" cy="4320000"/>
          </a:xfrm>
        </p:spPr>
        <p:txBody>
          <a:bodyPr/>
          <a:lstStyle>
            <a:lvl1pPr>
              <a:buClr>
                <a:schemeClr val="bg2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2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2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2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2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10" name="Content Placeholder 2"/>
          <p:cNvSpPr>
            <a:spLocks noGrp="1"/>
          </p:cNvSpPr>
          <p:nvPr>
            <p:ph idx="12"/>
          </p:nvPr>
        </p:nvSpPr>
        <p:spPr>
          <a:xfrm>
            <a:off x="4581327" y="2214000"/>
            <a:ext cx="3888000" cy="4320000"/>
          </a:xfrm>
        </p:spPr>
        <p:txBody>
          <a:bodyPr/>
          <a:lstStyle>
            <a:lvl1pPr>
              <a:buClr>
                <a:schemeClr val="bg2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2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2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2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2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44848305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8CAE96E1-FE19-476C-9CF0-3BB4903735D9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GB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424800" y="476672"/>
            <a:ext cx="8280000" cy="5904656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8992143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colou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8CAE96E1-FE19-476C-9CF0-3BB4903735D9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0" y="0"/>
            <a:ext cx="9144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GB"/>
          </a:p>
        </p:txBody>
      </p:sp>
      <p:sp>
        <p:nvSpPr>
          <p:cNvPr id="4" name="Content Placeholder 5"/>
          <p:cNvSpPr>
            <a:spLocks noGrp="1"/>
          </p:cNvSpPr>
          <p:nvPr>
            <p:ph sz="quarter" idx="11"/>
          </p:nvPr>
        </p:nvSpPr>
        <p:spPr>
          <a:xfrm>
            <a:off x="424800" y="476672"/>
            <a:ext cx="8280000" cy="5904656"/>
          </a:xfrm>
        </p:spPr>
        <p:txBody>
          <a:bodyPr/>
          <a:lstStyle>
            <a:lvl1pPr>
              <a:buClr>
                <a:schemeClr val="bg2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2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2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2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2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09214450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Section splash (Colou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CAE96E1-FE19-476C-9CF0-3BB4903735D9}" type="slidenum">
              <a:rPr lang="en-GB" altLang="en-US" smtClean="0"/>
              <a:pPr/>
              <a:t>‹#›</a:t>
            </a:fld>
            <a:endParaRPr lang="en-GB" altLang="en-US"/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0" y="0"/>
            <a:ext cx="9144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GB"/>
          </a:p>
        </p:txBody>
      </p:sp>
      <p:sp>
        <p:nvSpPr>
          <p:cNvPr id="5" name="TextBox 4"/>
          <p:cNvSpPr txBox="1">
            <a:spLocks noChangeArrowheads="1"/>
          </p:cNvSpPr>
          <p:nvPr userDrawn="1"/>
        </p:nvSpPr>
        <p:spPr bwMode="auto">
          <a:xfrm>
            <a:off x="-252536" y="3841456"/>
            <a:ext cx="10202863" cy="2478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GB" altLang="en-US" sz="15000" dirty="0">
                <a:solidFill>
                  <a:schemeClr val="bg1"/>
                </a:solidFill>
                <a:latin typeface="+mj-lt"/>
              </a:rPr>
              <a:t>LIMITLESS</a:t>
            </a:r>
          </a:p>
        </p:txBody>
      </p:sp>
      <p:sp>
        <p:nvSpPr>
          <p:cNvPr id="6" name="Picture Placeholder 12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9144000" cy="4437112"/>
          </a:xfrm>
          <a:ln>
            <a:noFill/>
          </a:ln>
        </p:spPr>
        <p:txBody>
          <a:bodyPr/>
          <a:lstStyle/>
          <a:p>
            <a:r>
              <a:rPr lang="en-US" smtClean="0"/>
              <a:t>Click icon to add picture</a:t>
            </a:r>
            <a:endParaRPr lang="en-GB" dirty="0"/>
          </a:p>
        </p:txBody>
      </p:sp>
      <p:sp>
        <p:nvSpPr>
          <p:cNvPr id="8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251520" y="3794864"/>
            <a:ext cx="2304000" cy="464400"/>
          </a:xfrm>
          <a:solidFill>
            <a:schemeClr val="bg1"/>
          </a:solidFill>
        </p:spPr>
        <p:txBody>
          <a:bodyPr lIns="90000" tIns="46800" rIns="90000" bIns="46800">
            <a:noAutofit/>
          </a:bodyPr>
          <a:lstStyle>
            <a:lvl1pPr marL="0" indent="0">
              <a:buNone/>
              <a:defRPr sz="2400" cap="all" baseline="0">
                <a:solidFill>
                  <a:schemeClr val="tx1"/>
                </a:solidFill>
                <a:latin typeface="+mj-lt"/>
                <a:cs typeface="AngsanaUPC" panose="02020603050405020304" pitchFamily="18" charset="-34"/>
              </a:defRPr>
            </a:lvl1pPr>
          </a:lstStyle>
          <a:p>
            <a:pPr lvl="0"/>
            <a:r>
              <a:rPr lang="en-US" dirty="0" smtClean="0"/>
              <a:t>Education is</a:t>
            </a:r>
            <a:endParaRPr lang="en-GB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251520" y="5857878"/>
            <a:ext cx="6984776" cy="464400"/>
          </a:xfrm>
          <a:solidFill>
            <a:schemeClr val="bg1"/>
          </a:solidFill>
        </p:spPr>
        <p:txBody>
          <a:bodyPr lIns="90000" tIns="46800" rIns="90000" bIns="46800"/>
          <a:lstStyle>
            <a:lvl1pPr marL="0" indent="0">
              <a:buNone/>
              <a:defRPr sz="2400" cap="all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 smtClean="0"/>
              <a:t>Make the box longer for longer phrases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8952631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7" name="Picture 53" descr="Device-black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750" y="438150"/>
            <a:ext cx="1184275" cy="387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24800" y="1234800"/>
            <a:ext cx="8280000" cy="82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  <a:endParaRPr lang="en-GB" altLang="en-US" dirty="0" smtClean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24800" y="2214000"/>
            <a:ext cx="8280000" cy="39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1037" name="Rectangle 1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028525" y="6237312"/>
            <a:ext cx="676275" cy="25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  <a:latin typeface="+mn-lt"/>
              </a:defRPr>
            </a:lvl1pPr>
          </a:lstStyle>
          <a:p>
            <a:fld id="{44C01B32-D1A0-401C-8867-70456BBB1E87}" type="slidenum">
              <a:rPr lang="en-GB" altLang="en-US" smtClean="0"/>
              <a:pPr/>
              <a:t>‹#›</a:t>
            </a:fld>
            <a:endParaRPr lang="en-GB" altLang="en-US" dirty="0"/>
          </a:p>
        </p:txBody>
      </p:sp>
      <p:pic>
        <p:nvPicPr>
          <p:cNvPr id="1074" name="Picture 50" descr="Device-wine"/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hidden">
          <a:xfrm>
            <a:off x="7524750" y="438150"/>
            <a:ext cx="1184275" cy="385763"/>
          </a:xfrm>
          <a:prstGeom prst="rect">
            <a:avLst/>
          </a:prstGeom>
          <a:solidFill>
            <a:schemeClr val="accent1"/>
          </a:solidFill>
        </p:spPr>
      </p:pic>
      <p:pic>
        <p:nvPicPr>
          <p:cNvPr id="1079" name="Picture 55" descr="Device-white"/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hidden">
          <a:xfrm>
            <a:off x="7524750" y="438150"/>
            <a:ext cx="1184275" cy="3873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1928500" y="6573838"/>
            <a:ext cx="6769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/>
            <a:r>
              <a:rPr lang="en-GB" altLang="en-US" sz="1400" dirty="0">
                <a:solidFill>
                  <a:schemeClr val="tx1"/>
                </a:solidFill>
                <a:latin typeface="Effra Light" pitchFamily="34" charset="0"/>
              </a:rPr>
              <a:t>LIMITLESS </a:t>
            </a:r>
            <a:r>
              <a:rPr lang="en-GB" altLang="en-US" sz="1400" dirty="0">
                <a:solidFill>
                  <a:schemeClr val="tx1"/>
                </a:solidFill>
                <a:latin typeface="Effra Heavy" pitchFamily="34" charset="0"/>
              </a:rPr>
              <a:t>POTENTIAL</a:t>
            </a:r>
            <a:r>
              <a:rPr lang="en-GB" altLang="en-US" sz="1400" dirty="0">
                <a:solidFill>
                  <a:schemeClr val="tx1"/>
                </a:solidFill>
                <a:latin typeface="Effra Light" pitchFamily="34" charset="0"/>
              </a:rPr>
              <a:t> | LIMITLESS </a:t>
            </a:r>
            <a:r>
              <a:rPr lang="en-GB" altLang="en-US" sz="1400" dirty="0">
                <a:solidFill>
                  <a:schemeClr val="tx1"/>
                </a:solidFill>
                <a:latin typeface="Effra Heavy" pitchFamily="34" charset="0"/>
              </a:rPr>
              <a:t>OPPORTUNITIES</a:t>
            </a:r>
            <a:r>
              <a:rPr lang="en-GB" altLang="en-US" sz="1400" dirty="0">
                <a:solidFill>
                  <a:schemeClr val="tx1"/>
                </a:solidFill>
                <a:latin typeface="Effra Light" pitchFamily="34" charset="0"/>
              </a:rPr>
              <a:t> | LIMITLESS </a:t>
            </a:r>
            <a:r>
              <a:rPr lang="en-GB" altLang="en-US" sz="1400" dirty="0">
                <a:solidFill>
                  <a:schemeClr val="tx1"/>
                </a:solidFill>
                <a:latin typeface="Effra Heavy" pitchFamily="34" charset="0"/>
              </a:rPr>
              <a:t>IMPACT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697" r:id="rId2"/>
    <p:sldLayoutId id="2147483705" r:id="rId3"/>
    <p:sldLayoutId id="2147483696" r:id="rId4"/>
    <p:sldLayoutId id="2147483698" r:id="rId5"/>
    <p:sldLayoutId id="2147483700" r:id="rId6"/>
    <p:sldLayoutId id="2147483701" r:id="rId7"/>
    <p:sldLayoutId id="2147483702" r:id="rId8"/>
    <p:sldLayoutId id="2147483706" r:id="rId9"/>
    <p:sldLayoutId id="2147483707" r:id="rId10"/>
    <p:sldLayoutId id="2147483708" r:id="rId11"/>
    <p:sldLayoutId id="2147483713" r:id="rId12"/>
    <p:sldLayoutId id="2147483709" r:id="rId13"/>
    <p:sldLayoutId id="2147483710" r:id="rId14"/>
    <p:sldLayoutId id="2147483711" r:id="rId15"/>
    <p:sldLayoutId id="2147483712" r:id="rId16"/>
    <p:sldLayoutId id="2147483714" r:id="rId17"/>
    <p:sldLayoutId id="2147483715" r:id="rId18"/>
    <p:sldLayoutId id="2147483716" r:id="rId19"/>
  </p:sldLayoutIdLst>
  <p:transition>
    <p:fade/>
  </p:transition>
  <p:timing>
    <p:tnLst>
      <p:par>
        <p:cTn id="1" dur="indefinite" restart="never" nodeType="tmRoot"/>
      </p:par>
    </p:tnLst>
  </p:timing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4000" b="1" cap="all" baseline="0">
          <a:solidFill>
            <a:schemeClr val="accent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+mn-lt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+mn-lt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+mn-lt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+mn-lt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+mn-lt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+mn-lt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+mn-lt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+mn-lt"/>
        </a:defRPr>
      </a:lvl9pPr>
    </p:titleStyle>
    <p:bodyStyle>
      <a:lvl1pPr marL="180000" marR="0" indent="-1800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accent1"/>
        </a:buClr>
        <a:buSzTx/>
        <a:buFont typeface="Arial" charset="0"/>
        <a:buChar char="•"/>
        <a:tabLst/>
        <a:defRPr sz="2000" baseline="0">
          <a:solidFill>
            <a:schemeClr val="tx2"/>
          </a:solidFill>
          <a:latin typeface="+mn-lt"/>
          <a:ea typeface="+mn-ea"/>
          <a:cs typeface="+mn-cs"/>
        </a:defRPr>
      </a:lvl1pPr>
      <a:lvl2pPr marL="540000" marR="0" indent="-1800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rgbClr val="63656A"/>
        </a:buClr>
        <a:buSzTx/>
        <a:buFont typeface="Effra" panose="020B0603020203020204" pitchFamily="34" charset="0"/>
        <a:buChar char="•"/>
        <a:tabLst/>
        <a:defRPr sz="2000" baseline="0">
          <a:solidFill>
            <a:schemeClr val="tx2"/>
          </a:solidFill>
          <a:latin typeface="+mn-lt"/>
        </a:defRPr>
      </a:lvl2pPr>
      <a:lvl3pPr marL="900000" marR="0" indent="-1800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Tx/>
        <a:buSzTx/>
        <a:buFont typeface="Effra" panose="020B0603020203020204" pitchFamily="34" charset="0"/>
        <a:buChar char="•"/>
        <a:tabLst/>
        <a:defRPr sz="2000" baseline="0">
          <a:solidFill>
            <a:schemeClr val="tx2"/>
          </a:solidFill>
          <a:latin typeface="+mn-lt"/>
        </a:defRPr>
      </a:lvl3pPr>
      <a:lvl4pPr marL="1260000" marR="0" indent="-1800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Tx/>
        <a:buSzTx/>
        <a:buFont typeface="Effra" panose="020B0603020203020204" pitchFamily="34" charset="0"/>
        <a:buChar char="&gt;"/>
        <a:tabLst/>
        <a:defRPr sz="2000" baseline="0">
          <a:solidFill>
            <a:schemeClr val="tx2"/>
          </a:solidFill>
          <a:latin typeface="+mn-lt"/>
        </a:defRPr>
      </a:lvl4pPr>
      <a:lvl5pPr marL="1620000" marR="0" indent="-1800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Tx/>
        <a:buSzTx/>
        <a:buFont typeface="Effra" panose="020B0603020203020204" pitchFamily="34" charset="0"/>
        <a:buChar char="-"/>
        <a:tabLst/>
        <a:defRPr sz="2000" baseline="0">
          <a:solidFill>
            <a:schemeClr val="tx2"/>
          </a:solidFill>
          <a:latin typeface="+mn-lt"/>
        </a:defRPr>
      </a:lvl5pPr>
      <a:lvl6pPr marL="2514600" indent="-228600" algn="l" rtl="0" eaLnBrk="1" fontAlgn="base" hangingPunct="1">
        <a:lnSpc>
          <a:spcPct val="110000"/>
        </a:lnSpc>
        <a:spcBef>
          <a:spcPct val="10000"/>
        </a:spcBef>
        <a:spcAft>
          <a:spcPct val="0"/>
        </a:spcAft>
        <a:buClr>
          <a:schemeClr val="tx2"/>
        </a:buClr>
        <a:buFont typeface="Effra" pitchFamily="2" charset="0"/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lnSpc>
          <a:spcPct val="110000"/>
        </a:lnSpc>
        <a:spcBef>
          <a:spcPct val="10000"/>
        </a:spcBef>
        <a:spcAft>
          <a:spcPct val="0"/>
        </a:spcAft>
        <a:buClr>
          <a:schemeClr val="tx2"/>
        </a:buClr>
        <a:buFont typeface="Effra" pitchFamily="2" charset="0"/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lnSpc>
          <a:spcPct val="110000"/>
        </a:lnSpc>
        <a:spcBef>
          <a:spcPct val="10000"/>
        </a:spcBef>
        <a:spcAft>
          <a:spcPct val="0"/>
        </a:spcAft>
        <a:buClr>
          <a:schemeClr val="tx2"/>
        </a:buClr>
        <a:buFont typeface="Effra" pitchFamily="2" charset="0"/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lnSpc>
          <a:spcPct val="110000"/>
        </a:lnSpc>
        <a:spcBef>
          <a:spcPct val="10000"/>
        </a:spcBef>
        <a:spcAft>
          <a:spcPct val="0"/>
        </a:spcAft>
        <a:buClr>
          <a:schemeClr val="tx2"/>
        </a:buClr>
        <a:buFont typeface="Effra" pitchFamily="2" charset="0"/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media" Target="../media/media2.wmv"/><Relationship Id="rId7" Type="http://schemas.openxmlformats.org/officeDocument/2006/relationships/image" Target="../media/image14.png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6" Type="http://schemas.openxmlformats.org/officeDocument/2006/relationships/image" Target="../media/image13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wmv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ral.ucar.edu/hap/events/orographic-precip/images/2wed/am/day2-Wed_am_3-Orogunmesh2.ppt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gi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1520" y="1501088"/>
            <a:ext cx="8445992" cy="919800"/>
          </a:xfrm>
        </p:spPr>
        <p:txBody>
          <a:bodyPr/>
          <a:lstStyle/>
          <a:p>
            <a:r>
              <a:rPr lang="en-GB" dirty="0"/>
              <a:t>Numerical representation of </a:t>
            </a:r>
            <a:r>
              <a:rPr lang="en-GB" dirty="0" smtClean="0"/>
              <a:t>OROGRAPHY in dynamical cores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4800" y="5373216"/>
            <a:ext cx="8280000" cy="1080120"/>
          </a:xfrm>
        </p:spPr>
        <p:txBody>
          <a:bodyPr/>
          <a:lstStyle/>
          <a:p>
            <a:r>
              <a:rPr lang="en-GB" sz="1600" dirty="0" smtClean="0"/>
              <a:t>James </a:t>
            </a:r>
            <a:r>
              <a:rPr lang="en-GB" sz="1600" dirty="0"/>
              <a:t>Shaw</a:t>
            </a:r>
          </a:p>
          <a:p>
            <a:r>
              <a:rPr lang="en-GB" sz="1600" dirty="0"/>
              <a:t>Hilary Weller, John Methven, Terry Davies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C01B32-D1A0-401C-8867-70456BBB1E87}" type="slidenum">
              <a:rPr lang="en-GB" altLang="en-US" smtClean="0"/>
              <a:pPr/>
              <a:t>1</a:t>
            </a:fld>
            <a:endParaRPr lang="en-GB" alt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17512" y="0"/>
            <a:ext cx="2858344" cy="651662"/>
          </a:xfrm>
        </p:spPr>
        <p:txBody>
          <a:bodyPr/>
          <a:lstStyle/>
          <a:p>
            <a:r>
              <a:rPr lang="en-GB" dirty="0" smtClean="0"/>
              <a:t>Quo Vadis</a:t>
            </a:r>
            <a:endParaRPr lang="en-GB" dirty="0"/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sz="quarter" idx="4294967295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000"/>
          <a:stretch/>
        </p:blipFill>
        <p:spPr>
          <a:xfrm>
            <a:off x="0" y="2996952"/>
            <a:ext cx="9144000" cy="2286000"/>
          </a:xfrm>
        </p:spPr>
      </p:pic>
    </p:spTree>
    <p:extLst>
      <p:ext uri="{BB962C8B-B14F-4D97-AF65-F5344CB8AC3E}">
        <p14:creationId xmlns:p14="http://schemas.microsoft.com/office/powerpoint/2010/main" val="94167045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1052736"/>
            <a:ext cx="5940152" cy="432048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pPr algn="ctr"/>
            <a:endParaRPr lang="en-GB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400" dirty="0" smtClean="0">
                <a:solidFill>
                  <a:schemeClr val="bg1"/>
                </a:solidFill>
              </a:rPr>
              <a:t>MESHES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Cut Cells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F6A46F-80AB-49F3-8C7E-9717ED945456}" type="slidenum">
              <a:rPr lang="en-GB" altLang="en-US" smtClean="0"/>
              <a:pPr/>
              <a:t>10</a:t>
            </a:fld>
            <a:endParaRPr lang="en-GB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784" y="2280434"/>
            <a:ext cx="4003911" cy="399678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79512" y="6435995"/>
            <a:ext cx="8748464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Bef>
                <a:spcPts val="100"/>
              </a:spcBef>
            </a:pPr>
            <a:r>
              <a:rPr lang="en-GB" dirty="0" err="1" smtClean="0"/>
              <a:t>Adcroft</a:t>
            </a:r>
            <a:r>
              <a:rPr lang="en-GB" dirty="0" smtClean="0"/>
              <a:t> et al. 1997, </a:t>
            </a:r>
            <a:r>
              <a:rPr lang="en-GB" i="1" dirty="0" smtClean="0"/>
              <a:t>Mon</a:t>
            </a:r>
            <a:r>
              <a:rPr lang="en-GB" i="1" dirty="0"/>
              <a:t>. </a:t>
            </a:r>
            <a:r>
              <a:rPr lang="en-GB" i="1" dirty="0" err="1"/>
              <a:t>Wea</a:t>
            </a:r>
            <a:r>
              <a:rPr lang="en-GB" i="1" dirty="0"/>
              <a:t>. Rev</a:t>
            </a:r>
            <a:r>
              <a:rPr lang="en-GB" i="1" dirty="0" smtClean="0"/>
              <a:t>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9783413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Spurious circulation of</a:t>
            </a:r>
            <a:br>
              <a:rPr lang="en-GB" dirty="0" smtClean="0"/>
            </a:br>
            <a:r>
              <a:rPr lang="en-GB" dirty="0" smtClean="0"/>
              <a:t>a resting atmosphere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F6A46F-80AB-49F3-8C7E-9717ED945456}" type="slidenum">
              <a:rPr lang="en-GB" altLang="en-US" smtClean="0"/>
              <a:pPr/>
              <a:t>11</a:t>
            </a:fld>
            <a:endParaRPr lang="en-GB" altLang="en-US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24800" y="2403312"/>
            <a:ext cx="8323664" cy="3960000"/>
          </a:xfrm>
        </p:spPr>
        <p:txBody>
          <a:bodyPr/>
          <a:lstStyle/>
          <a:p>
            <a:r>
              <a:rPr lang="en-GB" sz="2200" dirty="0" smtClean="0"/>
              <a:t>Idealised two-dimensional test </a:t>
            </a:r>
            <a:r>
              <a:rPr lang="en-GB" sz="2200" dirty="0"/>
              <a:t>from </a:t>
            </a:r>
            <a:r>
              <a:rPr lang="en-GB" sz="2200" dirty="0" err="1" smtClean="0"/>
              <a:t>Klemp</a:t>
            </a:r>
            <a:r>
              <a:rPr lang="en-GB" sz="2200" dirty="0" smtClean="0"/>
              <a:t> 2011, </a:t>
            </a:r>
            <a:r>
              <a:rPr lang="en-GB" sz="2200" i="1" dirty="0"/>
              <a:t>Mon. </a:t>
            </a:r>
            <a:r>
              <a:rPr lang="en-GB" sz="2200" i="1" dirty="0" err="1"/>
              <a:t>Wea</a:t>
            </a:r>
            <a:r>
              <a:rPr lang="en-GB" sz="2200" i="1" dirty="0"/>
              <a:t>. Rev</a:t>
            </a:r>
            <a:r>
              <a:rPr lang="en-GB" sz="2200" i="1" dirty="0" smtClean="0"/>
              <a:t>.</a:t>
            </a:r>
            <a:endParaRPr lang="en-GB" sz="2200" dirty="0" smtClean="0"/>
          </a:p>
          <a:p>
            <a:r>
              <a:rPr lang="en-GB" sz="2200" dirty="0" smtClean="0"/>
              <a:t>Wave-shaped mountain</a:t>
            </a:r>
            <a:endParaRPr lang="en-GB" sz="2200" dirty="0"/>
          </a:p>
          <a:p>
            <a:r>
              <a:rPr lang="en-GB" sz="2200" dirty="0" smtClean="0"/>
              <a:t>Stably stratified atmosphere</a:t>
            </a:r>
          </a:p>
          <a:p>
            <a:r>
              <a:rPr lang="en-GB" sz="2200" dirty="0" smtClean="0"/>
              <a:t>Initially at rest</a:t>
            </a:r>
          </a:p>
          <a:p>
            <a:endParaRPr lang="en-GB" sz="2400" dirty="0" smtClean="0"/>
          </a:p>
          <a:p>
            <a:r>
              <a:rPr lang="en-GB" sz="2200" dirty="0" smtClean="0"/>
              <a:t>Mesh distortions → pressure gradient errors → spurious circulation</a:t>
            </a:r>
          </a:p>
        </p:txBody>
      </p:sp>
    </p:spTree>
    <p:extLst>
      <p:ext uri="{BB962C8B-B14F-4D97-AF65-F5344CB8AC3E}">
        <p14:creationId xmlns:p14="http://schemas.microsoft.com/office/powerpoint/2010/main" val="377780840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1" y="1052736"/>
            <a:ext cx="8172401" cy="432048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accent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GB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400" dirty="0" smtClean="0">
                <a:solidFill>
                  <a:schemeClr val="bg1"/>
                </a:solidFill>
              </a:rPr>
              <a:t>Spurious circulation of a resting atmosphere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Basic terrain following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F6A46F-80AB-49F3-8C7E-9717ED945456}" type="slidenum">
              <a:rPr lang="en-GB" altLang="en-US" smtClean="0"/>
              <a:pPr/>
              <a:t>12</a:t>
            </a:fld>
            <a:endParaRPr lang="en-GB" alt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606" y="2090193"/>
            <a:ext cx="8708394" cy="388097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 rot="16200000">
            <a:off x="-123682" y="3876210"/>
            <a:ext cx="7184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z (m)</a:t>
            </a:r>
            <a:endParaRPr lang="en-GB" dirty="0" smtClean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95823" y="6000154"/>
            <a:ext cx="7216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x (m)</a:t>
            </a:r>
            <a:endParaRPr lang="en-GB" dirty="0" smtClean="0">
              <a:solidFill>
                <a:schemeClr val="tx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5686101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516216" y="0"/>
            <a:ext cx="2391946" cy="1556792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txBody>
          <a:bodyPr wrap="none" rtlCol="0" anchor="ctr">
            <a:spAutoFit/>
          </a:bodyPr>
          <a:lstStyle/>
          <a:p>
            <a:pPr algn="ctr"/>
            <a:endParaRPr lang="en-GB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F6A46F-80AB-49F3-8C7E-9717ED945456}" type="slidenum">
              <a:rPr lang="en-GB" altLang="en-US" smtClean="0"/>
              <a:pPr/>
              <a:t>13</a:t>
            </a:fld>
            <a:endParaRPr lang="en-GB" alt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792" y="662180"/>
            <a:ext cx="6208370" cy="276682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7378" y="3598682"/>
            <a:ext cx="6270784" cy="2794635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212435" y="1308760"/>
            <a:ext cx="263737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b="1" kern="0" cap="all" dirty="0" smtClean="0">
                <a:solidFill>
                  <a:srgbClr val="FF0000"/>
                </a:solidFill>
                <a:latin typeface="Effra Bold"/>
                <a:ea typeface="+mj-ea"/>
                <a:cs typeface="+mj-cs"/>
              </a:rPr>
              <a:t>Basic</a:t>
            </a:r>
          </a:p>
          <a:p>
            <a:pPr algn="ctr"/>
            <a:r>
              <a:rPr lang="en-GB" sz="2400" b="1" kern="0" cap="all" dirty="0" smtClean="0">
                <a:solidFill>
                  <a:srgbClr val="FF0000"/>
                </a:solidFill>
                <a:latin typeface="Effra Bold"/>
                <a:ea typeface="+mj-ea"/>
                <a:cs typeface="+mj-cs"/>
              </a:rPr>
              <a:t>Terrain</a:t>
            </a:r>
          </a:p>
          <a:p>
            <a:pPr algn="ctr"/>
            <a:r>
              <a:rPr lang="en-GB" sz="2400" b="1" kern="0" cap="all" dirty="0" smtClean="0">
                <a:solidFill>
                  <a:srgbClr val="FF0000"/>
                </a:solidFill>
                <a:latin typeface="Effra Bold"/>
                <a:ea typeface="+mj-ea"/>
                <a:cs typeface="+mj-cs"/>
              </a:rPr>
              <a:t>Following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739080" y="4765166"/>
            <a:ext cx="158408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kern="0" cap="all" dirty="0" smtClean="0">
                <a:solidFill>
                  <a:srgbClr val="FF0000"/>
                </a:solidFill>
                <a:latin typeface="Effra Bold"/>
                <a:ea typeface="+mj-ea"/>
                <a:cs typeface="+mj-cs"/>
              </a:rPr>
              <a:t>Cut cell</a:t>
            </a:r>
          </a:p>
        </p:txBody>
      </p:sp>
      <p:sp>
        <p:nvSpPr>
          <p:cNvPr id="7" name="Rectangle 6"/>
          <p:cNvSpPr/>
          <p:nvPr/>
        </p:nvSpPr>
        <p:spPr>
          <a:xfrm>
            <a:off x="-1" y="116632"/>
            <a:ext cx="8172401" cy="432048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accent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GB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24800" y="298696"/>
            <a:ext cx="8280000" cy="828000"/>
          </a:xfrm>
        </p:spPr>
        <p:txBody>
          <a:bodyPr/>
          <a:lstStyle/>
          <a:p>
            <a:r>
              <a:rPr lang="en-GB" sz="2400" dirty="0" smtClean="0">
                <a:solidFill>
                  <a:schemeClr val="bg1"/>
                </a:solidFill>
              </a:rPr>
              <a:t>Spurious circulation of a resting atmosphere</a:t>
            </a:r>
            <a:r>
              <a:rPr lang="en-GB" dirty="0" smtClean="0"/>
              <a:t/>
            </a:r>
            <a:br>
              <a:rPr lang="en-GB" dirty="0" smtClean="0"/>
            </a:b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6334514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1052736"/>
            <a:ext cx="5940152" cy="432048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pPr algn="ctr"/>
            <a:endParaRPr lang="en-GB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400" dirty="0" smtClean="0">
                <a:solidFill>
                  <a:schemeClr val="bg1"/>
                </a:solidFill>
              </a:rPr>
              <a:t>Horizontal Tracer advection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Basic Terrain Following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F6A46F-80AB-49F3-8C7E-9717ED945456}" type="slidenum">
              <a:rPr lang="en-GB" altLang="en-US" smtClean="0"/>
              <a:pPr/>
              <a:t>14</a:t>
            </a:fld>
            <a:endParaRPr lang="en-GB" altLang="en-US"/>
          </a:p>
        </p:txBody>
      </p:sp>
      <p:pic>
        <p:nvPicPr>
          <p:cNvPr id="3" name="advection-horizontal-btf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9046" b="8563"/>
          <a:stretch/>
        </p:blipFill>
        <p:spPr>
          <a:xfrm>
            <a:off x="0" y="2412000"/>
            <a:ext cx="9144000" cy="3024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79512" y="5877272"/>
            <a:ext cx="874846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100"/>
              </a:spcBef>
            </a:pPr>
            <a:r>
              <a:rPr lang="en-GB" dirty="0" smtClean="0"/>
              <a:t>Test case from </a:t>
            </a:r>
            <a:r>
              <a:rPr lang="en-GB" dirty="0" err="1" smtClean="0"/>
              <a:t>Schär</a:t>
            </a:r>
            <a:r>
              <a:rPr lang="en-GB" dirty="0" smtClean="0"/>
              <a:t> et al. 2002, </a:t>
            </a:r>
            <a:r>
              <a:rPr lang="en-GB" i="1" dirty="0" smtClean="0"/>
              <a:t>Mon</a:t>
            </a:r>
            <a:r>
              <a:rPr lang="en-GB" i="1" dirty="0"/>
              <a:t>. </a:t>
            </a:r>
            <a:r>
              <a:rPr lang="en-GB" i="1" dirty="0" err="1"/>
              <a:t>Wea</a:t>
            </a:r>
            <a:r>
              <a:rPr lang="en-GB" i="1" dirty="0"/>
              <a:t>. Rev.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2850945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1052736"/>
            <a:ext cx="5940152" cy="432048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pPr algn="ctr"/>
            <a:endParaRPr lang="en-GB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400" dirty="0" smtClean="0">
                <a:solidFill>
                  <a:schemeClr val="bg1"/>
                </a:solidFill>
              </a:rPr>
              <a:t>Horizontal Tracer advection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Cut Cells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F6A46F-80AB-49F3-8C7E-9717ED945456}" type="slidenum">
              <a:rPr lang="en-GB" altLang="en-US" smtClean="0"/>
              <a:pPr/>
              <a:t>15</a:t>
            </a:fld>
            <a:endParaRPr lang="en-GB" altLang="en-US"/>
          </a:p>
        </p:txBody>
      </p:sp>
      <p:pic>
        <p:nvPicPr>
          <p:cNvPr id="3" name="advection-horizontal-btf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t="29046" b="8563"/>
          <a:stretch/>
        </p:blipFill>
        <p:spPr>
          <a:xfrm>
            <a:off x="0" y="2412000"/>
            <a:ext cx="9144000" cy="3024000"/>
          </a:xfrm>
          <a:prstGeom prst="rect">
            <a:avLst/>
          </a:prstGeom>
        </p:spPr>
      </p:pic>
      <p:pic>
        <p:nvPicPr>
          <p:cNvPr id="5" name="advection-horizontal-cutCell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7"/>
          <a:srcRect t="29033" b="8574"/>
          <a:stretch/>
        </p:blipFill>
        <p:spPr>
          <a:xfrm>
            <a:off x="0" y="2412000"/>
            <a:ext cx="9144000" cy="3024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79512" y="5877272"/>
            <a:ext cx="874846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100"/>
              </a:spcBef>
            </a:pPr>
            <a:r>
              <a:rPr lang="en-GB" dirty="0" smtClean="0"/>
              <a:t>Test case from </a:t>
            </a:r>
            <a:r>
              <a:rPr lang="en-GB" dirty="0" err="1" smtClean="0"/>
              <a:t>Schär</a:t>
            </a:r>
            <a:r>
              <a:rPr lang="en-GB" dirty="0" smtClean="0"/>
              <a:t> et al. 2002, </a:t>
            </a:r>
            <a:r>
              <a:rPr lang="en-GB" i="1" dirty="0" smtClean="0"/>
              <a:t>Mon</a:t>
            </a:r>
            <a:r>
              <a:rPr lang="en-GB" i="1" dirty="0"/>
              <a:t>. </a:t>
            </a:r>
            <a:r>
              <a:rPr lang="en-GB" i="1" dirty="0" err="1"/>
              <a:t>Wea</a:t>
            </a:r>
            <a:r>
              <a:rPr lang="en-GB" i="1" dirty="0"/>
              <a:t>. Rev.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2258324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3865" y="6434648"/>
            <a:ext cx="8723167" cy="344896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txBody>
          <a:bodyPr wrap="square" rtlCol="0" anchor="ctr">
            <a:spAutoFit/>
          </a:bodyPr>
          <a:lstStyle/>
          <a:p>
            <a:pPr algn="ctr"/>
            <a:endParaRPr lang="en-GB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332656"/>
            <a:ext cx="5940152" cy="432048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pPr algn="ctr"/>
            <a:endParaRPr lang="en-GB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F6A46F-80AB-49F3-8C7E-9717ED945456}" type="slidenum">
              <a:rPr lang="en-GB" altLang="en-US" smtClean="0"/>
              <a:pPr/>
              <a:t>16</a:t>
            </a:fld>
            <a:endParaRPr lang="en-GB" altLang="en-US"/>
          </a:p>
        </p:txBody>
      </p:sp>
      <p:sp>
        <p:nvSpPr>
          <p:cNvPr id="9" name="Title 1"/>
          <p:cNvSpPr txBox="1">
            <a:spLocks/>
          </p:cNvSpPr>
          <p:nvPr/>
        </p:nvSpPr>
        <p:spPr bwMode="auto">
          <a:xfrm>
            <a:off x="477032" y="339863"/>
            <a:ext cx="8280000" cy="10018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b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 cap="all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n-lt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n-lt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n-lt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n-lt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n-lt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n-lt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n-lt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n-lt"/>
              </a:defRPr>
            </a:lvl9pPr>
          </a:lstStyle>
          <a:p>
            <a:r>
              <a:rPr lang="en-GB" sz="2400" kern="0" dirty="0" smtClean="0">
                <a:solidFill>
                  <a:schemeClr val="bg1"/>
                </a:solidFill>
              </a:rPr>
              <a:t>Cut Cell Mesh</a:t>
            </a:r>
            <a:r>
              <a:rPr lang="en-GB" kern="0" dirty="0" smtClean="0"/>
              <a:t/>
            </a:r>
            <a:br>
              <a:rPr lang="en-GB" kern="0" dirty="0" smtClean="0"/>
            </a:br>
            <a:r>
              <a:rPr lang="en-GB" kern="0" dirty="0" smtClean="0"/>
              <a:t>Small Cell problem</a:t>
            </a:r>
            <a:endParaRPr lang="en-GB" kern="0" dirty="0"/>
          </a:p>
        </p:txBody>
      </p:sp>
      <p:sp>
        <p:nvSpPr>
          <p:cNvPr id="13" name="Rectangle 12"/>
          <p:cNvSpPr/>
          <p:nvPr/>
        </p:nvSpPr>
        <p:spPr>
          <a:xfrm>
            <a:off x="3586842" y="5086692"/>
            <a:ext cx="697126" cy="756048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GB" dirty="0">
              <a:solidFill>
                <a:schemeClr val="tx2"/>
              </a:solidFill>
              <a:latin typeface="+mn-lt"/>
            </a:endParaRPr>
          </a:p>
        </p:txBody>
      </p:sp>
      <p:cxnSp>
        <p:nvCxnSpPr>
          <p:cNvPr id="17" name="Straight Connector 16"/>
          <p:cNvCxnSpPr/>
          <p:nvPr/>
        </p:nvCxnSpPr>
        <p:spPr bwMode="auto">
          <a:xfrm>
            <a:off x="3203848" y="4581128"/>
            <a:ext cx="382994" cy="1261612"/>
          </a:xfrm>
          <a:prstGeom prst="line">
            <a:avLst/>
          </a:prstGeom>
          <a:noFill/>
          <a:ln w="25400" cap="rnd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5" name="Straight Connector 14"/>
          <p:cNvCxnSpPr/>
          <p:nvPr/>
        </p:nvCxnSpPr>
        <p:spPr bwMode="auto">
          <a:xfrm flipV="1">
            <a:off x="4283968" y="4581128"/>
            <a:ext cx="4473064" cy="1261612"/>
          </a:xfrm>
          <a:prstGeom prst="line">
            <a:avLst/>
          </a:prstGeom>
          <a:noFill/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5" y="3986858"/>
            <a:ext cx="5004048" cy="279182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832" y="1383927"/>
            <a:ext cx="5868930" cy="3307476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44130446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#2 A new type of mesh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F6A46F-80AB-49F3-8C7E-9717ED945456}" type="slidenum">
              <a:rPr lang="en-GB" altLang="en-US" smtClean="0"/>
              <a:pPr/>
              <a:t>17</a:t>
            </a:fld>
            <a:endParaRPr lang="en-GB" altLang="en-US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24800" y="2780928"/>
            <a:ext cx="8323664" cy="3582384"/>
          </a:xfrm>
        </p:spPr>
        <p:txBody>
          <a:bodyPr/>
          <a:lstStyle/>
          <a:p>
            <a:r>
              <a:rPr lang="en-GB" sz="2400" dirty="0" smtClean="0"/>
              <a:t>Reduce pressure gradient errors</a:t>
            </a:r>
            <a:endParaRPr lang="en-GB" sz="2400" dirty="0" smtClean="0"/>
          </a:p>
          <a:p>
            <a:r>
              <a:rPr lang="en-GB" sz="2400" dirty="0" smtClean="0"/>
              <a:t>Reduce advection errors</a:t>
            </a:r>
            <a:endParaRPr lang="en-GB" sz="2400" dirty="0" smtClean="0"/>
          </a:p>
          <a:p>
            <a:r>
              <a:rPr lang="en-GB" sz="2400" dirty="0" smtClean="0"/>
              <a:t>Avoid small cell problem</a:t>
            </a:r>
            <a:endParaRPr lang="en-GB" sz="2400" dirty="0" smtClean="0"/>
          </a:p>
        </p:txBody>
      </p:sp>
    </p:spTree>
    <p:extLst>
      <p:ext uri="{BB962C8B-B14F-4D97-AF65-F5344CB8AC3E}">
        <p14:creationId xmlns:p14="http://schemas.microsoft.com/office/powerpoint/2010/main" val="97175084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1052736"/>
            <a:ext cx="5940152" cy="432048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pPr algn="ctr"/>
            <a:endParaRPr lang="en-GB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F6A46F-80AB-49F3-8C7E-9717ED945456}" type="slidenum">
              <a:rPr lang="en-GB" altLang="en-US" smtClean="0"/>
              <a:pPr/>
              <a:t>18</a:t>
            </a:fld>
            <a:endParaRPr lang="en-GB" altLang="en-US"/>
          </a:p>
        </p:txBody>
      </p:sp>
      <p:sp>
        <p:nvSpPr>
          <p:cNvPr id="9" name="Title 1"/>
          <p:cNvSpPr txBox="1">
            <a:spLocks/>
          </p:cNvSpPr>
          <p:nvPr/>
        </p:nvSpPr>
        <p:spPr bwMode="auto">
          <a:xfrm>
            <a:off x="477032" y="1059943"/>
            <a:ext cx="8280000" cy="10018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b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 cap="all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n-lt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n-lt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n-lt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n-lt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n-lt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n-lt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n-lt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n-lt"/>
              </a:defRPr>
            </a:lvl9pPr>
          </a:lstStyle>
          <a:p>
            <a:r>
              <a:rPr lang="en-GB" sz="2400" dirty="0" smtClean="0">
                <a:solidFill>
                  <a:schemeClr val="bg1"/>
                </a:solidFill>
              </a:rPr>
              <a:t>A new type of mesh</a:t>
            </a:r>
            <a:r>
              <a:rPr lang="en-GB" kern="0" dirty="0" smtClean="0"/>
              <a:t/>
            </a:r>
            <a:br>
              <a:rPr lang="en-GB" kern="0" dirty="0" smtClean="0"/>
            </a:br>
            <a:endParaRPr lang="en-GB" kern="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12" y="1772816"/>
            <a:ext cx="8568183" cy="428592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 rot="16200000">
            <a:off x="-123682" y="3660186"/>
            <a:ext cx="7184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z (m)</a:t>
            </a:r>
            <a:endParaRPr lang="en-GB" dirty="0" smtClean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40272" y="6021288"/>
            <a:ext cx="7216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x (m)</a:t>
            </a:r>
            <a:endParaRPr lang="en-GB" dirty="0" smtClean="0">
              <a:solidFill>
                <a:schemeClr val="tx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6516789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1052736"/>
            <a:ext cx="5940152" cy="432048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pPr algn="ctr"/>
            <a:endParaRPr lang="en-GB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F6A46F-80AB-49F3-8C7E-9717ED945456}" type="slidenum">
              <a:rPr lang="en-GB" altLang="en-US" smtClean="0"/>
              <a:pPr/>
              <a:t>19</a:t>
            </a:fld>
            <a:endParaRPr lang="en-GB" altLang="en-US"/>
          </a:p>
        </p:txBody>
      </p:sp>
      <p:sp>
        <p:nvSpPr>
          <p:cNvPr id="9" name="Title 1"/>
          <p:cNvSpPr txBox="1">
            <a:spLocks/>
          </p:cNvSpPr>
          <p:nvPr/>
        </p:nvSpPr>
        <p:spPr bwMode="auto">
          <a:xfrm>
            <a:off x="477032" y="1059943"/>
            <a:ext cx="8280000" cy="10018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b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 cap="all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n-lt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n-lt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n-lt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n-lt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n-lt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n-lt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n-lt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n-lt"/>
              </a:defRPr>
            </a:lvl9pPr>
          </a:lstStyle>
          <a:p>
            <a:r>
              <a:rPr lang="en-GB" sz="2400" dirty="0" smtClean="0">
                <a:solidFill>
                  <a:schemeClr val="bg1"/>
                </a:solidFill>
              </a:rPr>
              <a:t>A new type of mesh</a:t>
            </a:r>
            <a:r>
              <a:rPr lang="en-GB" kern="0" dirty="0" smtClean="0"/>
              <a:t/>
            </a:r>
            <a:br>
              <a:rPr lang="en-GB" kern="0" dirty="0" smtClean="0"/>
            </a:br>
            <a:endParaRPr lang="en-GB" kern="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12" y="1772816"/>
            <a:ext cx="8568183" cy="428592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 rot="16200000">
            <a:off x="-123682" y="3660186"/>
            <a:ext cx="7184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z (m)</a:t>
            </a:r>
            <a:endParaRPr lang="en-GB" dirty="0" smtClean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40272" y="6021288"/>
            <a:ext cx="7216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x (m)</a:t>
            </a:r>
            <a:endParaRPr lang="en-GB" dirty="0" smtClean="0">
              <a:solidFill>
                <a:schemeClr val="tx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3407979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Numerical representation of</a:t>
            </a:r>
            <a:br>
              <a:rPr lang="en-GB" dirty="0" smtClean="0"/>
            </a:br>
            <a:r>
              <a:rPr lang="en-GB" dirty="0" smtClean="0"/>
              <a:t>orography in dynamical cores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4800" y="3140968"/>
            <a:ext cx="8280000" cy="3033032"/>
          </a:xfrm>
        </p:spPr>
        <p:txBody>
          <a:bodyPr/>
          <a:lstStyle/>
          <a:p>
            <a:r>
              <a:rPr lang="en-GB" sz="2400" dirty="0" smtClean="0"/>
              <a:t>Meshes represent terrain and the air above it</a:t>
            </a:r>
          </a:p>
          <a:p>
            <a:r>
              <a:rPr lang="en-GB" sz="2400" dirty="0" smtClean="0"/>
              <a:t>Equations of motion are solved using numerical schemes</a:t>
            </a:r>
            <a:endParaRPr lang="en-GB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F6A46F-80AB-49F3-8C7E-9717ED945456}" type="slidenum">
              <a:rPr lang="en-GB" altLang="en-US" smtClean="0"/>
              <a:pPr/>
              <a:t>2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68070395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1234800"/>
            <a:ext cx="8381272" cy="828000"/>
          </a:xfrm>
        </p:spPr>
        <p:txBody>
          <a:bodyPr/>
          <a:lstStyle/>
          <a:p>
            <a:r>
              <a:rPr lang="en-GB" dirty="0" smtClean="0"/>
              <a:t>#3 An Improved</a:t>
            </a:r>
            <a:br>
              <a:rPr lang="en-GB" dirty="0" smtClean="0"/>
            </a:br>
            <a:r>
              <a:rPr lang="en-GB" dirty="0" smtClean="0"/>
              <a:t>advection scheme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F6A46F-80AB-49F3-8C7E-9717ED945456}" type="slidenum">
              <a:rPr lang="en-GB" altLang="en-US" smtClean="0"/>
              <a:pPr/>
              <a:t>20</a:t>
            </a:fld>
            <a:endParaRPr lang="en-GB" altLang="en-US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24800" y="2708920"/>
            <a:ext cx="8323664" cy="3654392"/>
          </a:xfrm>
        </p:spPr>
        <p:txBody>
          <a:bodyPr/>
          <a:lstStyle/>
          <a:p>
            <a:r>
              <a:rPr lang="en-GB" sz="2400" dirty="0" smtClean="0"/>
              <a:t>Finite volume</a:t>
            </a:r>
          </a:p>
          <a:p>
            <a:r>
              <a:rPr lang="en-GB" sz="2400" dirty="0" smtClean="0"/>
              <a:t>Explicit</a:t>
            </a:r>
          </a:p>
          <a:p>
            <a:r>
              <a:rPr lang="en-GB" sz="2400" dirty="0" smtClean="0"/>
              <a:t>Eulerian</a:t>
            </a:r>
          </a:p>
          <a:p>
            <a:r>
              <a:rPr lang="en-GB" sz="2400" dirty="0"/>
              <a:t>Flux </a:t>
            </a:r>
            <a:r>
              <a:rPr lang="en-GB" sz="2400" dirty="0" smtClean="0"/>
              <a:t>form → approximate values at faces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244038579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1052736"/>
            <a:ext cx="5940152" cy="432048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pPr algn="ctr"/>
            <a:endParaRPr lang="en-GB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F6A46F-80AB-49F3-8C7E-9717ED945456}" type="slidenum">
              <a:rPr lang="en-GB" altLang="en-US" smtClean="0"/>
              <a:pPr/>
              <a:t>21</a:t>
            </a:fld>
            <a:endParaRPr lang="en-GB" altLang="en-US"/>
          </a:p>
        </p:txBody>
      </p:sp>
      <p:sp>
        <p:nvSpPr>
          <p:cNvPr id="9" name="Title 1"/>
          <p:cNvSpPr txBox="1">
            <a:spLocks/>
          </p:cNvSpPr>
          <p:nvPr/>
        </p:nvSpPr>
        <p:spPr bwMode="auto">
          <a:xfrm>
            <a:off x="477032" y="1059943"/>
            <a:ext cx="8280000" cy="10018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b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 cap="all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n-lt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n-lt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n-lt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n-lt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n-lt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n-lt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n-lt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n-lt"/>
              </a:defRPr>
            </a:lvl9pPr>
          </a:lstStyle>
          <a:p>
            <a:r>
              <a:rPr lang="en-GB" sz="2400" dirty="0">
                <a:solidFill>
                  <a:schemeClr val="bg1"/>
                </a:solidFill>
              </a:rPr>
              <a:t>An improved advection </a:t>
            </a:r>
            <a:r>
              <a:rPr lang="en-GB" sz="2400" dirty="0" smtClean="0">
                <a:solidFill>
                  <a:schemeClr val="bg1"/>
                </a:solidFill>
              </a:rPr>
              <a:t>scheme</a:t>
            </a:r>
            <a:r>
              <a:rPr lang="en-GB" kern="0" dirty="0" smtClean="0"/>
              <a:t/>
            </a:r>
            <a:br>
              <a:rPr lang="en-GB" kern="0" dirty="0" smtClean="0"/>
            </a:br>
            <a:endParaRPr lang="en-GB" kern="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791" y="1844824"/>
            <a:ext cx="3744418" cy="311669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569"/>
          <a:stretch/>
        </p:blipFill>
        <p:spPr>
          <a:xfrm>
            <a:off x="179512" y="5157192"/>
            <a:ext cx="8814435" cy="67126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943" y="3437201"/>
            <a:ext cx="1054401" cy="910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98958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1052736"/>
            <a:ext cx="5940152" cy="432048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pPr algn="ctr"/>
            <a:endParaRPr lang="en-GB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F6A46F-80AB-49F3-8C7E-9717ED945456}" type="slidenum">
              <a:rPr lang="en-GB" altLang="en-US" smtClean="0"/>
              <a:pPr/>
              <a:t>22</a:t>
            </a:fld>
            <a:endParaRPr lang="en-GB" altLang="en-US"/>
          </a:p>
        </p:txBody>
      </p:sp>
      <p:sp>
        <p:nvSpPr>
          <p:cNvPr id="9" name="Title 1"/>
          <p:cNvSpPr txBox="1">
            <a:spLocks/>
          </p:cNvSpPr>
          <p:nvPr/>
        </p:nvSpPr>
        <p:spPr bwMode="auto">
          <a:xfrm>
            <a:off x="477032" y="1059943"/>
            <a:ext cx="8280000" cy="10018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b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 cap="all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n-lt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n-lt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n-lt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n-lt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n-lt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n-lt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n-lt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n-lt"/>
              </a:defRPr>
            </a:lvl9pPr>
          </a:lstStyle>
          <a:p>
            <a:r>
              <a:rPr lang="en-GB" sz="2400" dirty="0">
                <a:solidFill>
                  <a:schemeClr val="bg1"/>
                </a:solidFill>
              </a:rPr>
              <a:t>An improved advection </a:t>
            </a:r>
            <a:r>
              <a:rPr lang="en-GB" sz="2400" dirty="0" smtClean="0">
                <a:solidFill>
                  <a:schemeClr val="bg1"/>
                </a:solidFill>
              </a:rPr>
              <a:t>scheme</a:t>
            </a:r>
            <a:r>
              <a:rPr lang="en-GB" kern="0" dirty="0" smtClean="0">
                <a:solidFill>
                  <a:schemeClr val="bg1"/>
                </a:solidFill>
              </a:rPr>
              <a:t/>
            </a:r>
            <a:br>
              <a:rPr lang="en-GB" kern="0" dirty="0" smtClean="0">
                <a:solidFill>
                  <a:schemeClr val="bg1"/>
                </a:solidFill>
              </a:rPr>
            </a:br>
            <a:endParaRPr lang="en-GB" kern="0" dirty="0"/>
          </a:p>
        </p:txBody>
      </p:sp>
      <p:sp>
        <p:nvSpPr>
          <p:cNvPr id="3" name="TextBox 2"/>
          <p:cNvSpPr txBox="1"/>
          <p:nvPr/>
        </p:nvSpPr>
        <p:spPr>
          <a:xfrm>
            <a:off x="2267744" y="5738075"/>
            <a:ext cx="4281941" cy="6432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 smtClean="0">
                <a:solidFill>
                  <a:schemeClr val="accent1"/>
                </a:solidFill>
                <a:latin typeface="+mn-lt"/>
              </a:rPr>
              <a:t>9 unknown coefficients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265472" y="1484784"/>
            <a:ext cx="42842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 smtClean="0">
                <a:solidFill>
                  <a:schemeClr val="accent3"/>
                </a:solidFill>
                <a:latin typeface="+mn-lt"/>
              </a:rPr>
              <a:t>12 known values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791" y="1844824"/>
            <a:ext cx="3744418" cy="311669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220" b="2224"/>
          <a:stretch/>
        </p:blipFill>
        <p:spPr>
          <a:xfrm>
            <a:off x="179512" y="5182592"/>
            <a:ext cx="8814435" cy="57606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943" y="3437201"/>
            <a:ext cx="1054401" cy="910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77224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1052736"/>
            <a:ext cx="5940152" cy="432048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pPr algn="ctr"/>
            <a:endParaRPr lang="en-GB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F6A46F-80AB-49F3-8C7E-9717ED945456}" type="slidenum">
              <a:rPr lang="en-GB" altLang="en-US" smtClean="0"/>
              <a:pPr/>
              <a:t>23</a:t>
            </a:fld>
            <a:endParaRPr lang="en-GB" altLang="en-US"/>
          </a:p>
        </p:txBody>
      </p:sp>
      <p:sp>
        <p:nvSpPr>
          <p:cNvPr id="9" name="Title 1"/>
          <p:cNvSpPr txBox="1">
            <a:spLocks/>
          </p:cNvSpPr>
          <p:nvPr/>
        </p:nvSpPr>
        <p:spPr bwMode="auto">
          <a:xfrm>
            <a:off x="477032" y="1059943"/>
            <a:ext cx="8280000" cy="10018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b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 cap="all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n-lt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n-lt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n-lt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n-lt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n-lt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n-lt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n-lt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n-lt"/>
              </a:defRPr>
            </a:lvl9pPr>
          </a:lstStyle>
          <a:p>
            <a:r>
              <a:rPr lang="en-GB" sz="2400" dirty="0">
                <a:solidFill>
                  <a:schemeClr val="bg1"/>
                </a:solidFill>
              </a:rPr>
              <a:t>An improved advection </a:t>
            </a:r>
            <a:r>
              <a:rPr lang="en-GB" sz="2400" dirty="0" smtClean="0">
                <a:solidFill>
                  <a:schemeClr val="bg1"/>
                </a:solidFill>
              </a:rPr>
              <a:t>scheme</a:t>
            </a:r>
            <a:r>
              <a:rPr lang="en-GB" kern="0" dirty="0" smtClean="0">
                <a:solidFill>
                  <a:schemeClr val="bg1"/>
                </a:solidFill>
              </a:rPr>
              <a:t/>
            </a:r>
            <a:br>
              <a:rPr lang="en-GB" kern="0" dirty="0" smtClean="0">
                <a:solidFill>
                  <a:schemeClr val="bg1"/>
                </a:solidFill>
              </a:rPr>
            </a:br>
            <a:endParaRPr lang="en-GB" kern="0" dirty="0"/>
          </a:p>
        </p:txBody>
      </p:sp>
      <p:sp>
        <p:nvSpPr>
          <p:cNvPr id="3" name="TextBox 2"/>
          <p:cNvSpPr txBox="1"/>
          <p:nvPr/>
        </p:nvSpPr>
        <p:spPr>
          <a:xfrm>
            <a:off x="2267744" y="5738075"/>
            <a:ext cx="4281941" cy="6432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 smtClean="0">
                <a:solidFill>
                  <a:schemeClr val="accent1"/>
                </a:solidFill>
                <a:latin typeface="+mn-lt"/>
              </a:rPr>
              <a:t>9 unknown coefficients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265472" y="1484784"/>
            <a:ext cx="42842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 smtClean="0">
                <a:solidFill>
                  <a:schemeClr val="accent3"/>
                </a:solidFill>
                <a:latin typeface="+mn-lt"/>
              </a:rPr>
              <a:t>9 known values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760" y="1988840"/>
            <a:ext cx="3621112" cy="311669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220" b="2224"/>
          <a:stretch/>
        </p:blipFill>
        <p:spPr>
          <a:xfrm>
            <a:off x="179512" y="5182592"/>
            <a:ext cx="8814435" cy="57606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943" y="3437201"/>
            <a:ext cx="1054401" cy="910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05329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220" b="2224"/>
          <a:stretch/>
        </p:blipFill>
        <p:spPr>
          <a:xfrm>
            <a:off x="179512" y="5182592"/>
            <a:ext cx="8814435" cy="57606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1052736"/>
            <a:ext cx="5940152" cy="432048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pPr algn="ctr"/>
            <a:endParaRPr lang="en-GB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F6A46F-80AB-49F3-8C7E-9717ED945456}" type="slidenum">
              <a:rPr lang="en-GB" altLang="en-US" smtClean="0"/>
              <a:pPr/>
              <a:t>24</a:t>
            </a:fld>
            <a:endParaRPr lang="en-GB" altLang="en-US"/>
          </a:p>
        </p:txBody>
      </p:sp>
      <p:sp>
        <p:nvSpPr>
          <p:cNvPr id="9" name="Title 1"/>
          <p:cNvSpPr txBox="1">
            <a:spLocks/>
          </p:cNvSpPr>
          <p:nvPr/>
        </p:nvSpPr>
        <p:spPr bwMode="auto">
          <a:xfrm>
            <a:off x="477032" y="1059943"/>
            <a:ext cx="8280000" cy="10018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b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 cap="all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n-lt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n-lt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n-lt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n-lt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n-lt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n-lt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n-lt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n-lt"/>
              </a:defRPr>
            </a:lvl9pPr>
          </a:lstStyle>
          <a:p>
            <a:r>
              <a:rPr lang="en-GB" sz="2400" dirty="0">
                <a:solidFill>
                  <a:schemeClr val="bg1"/>
                </a:solidFill>
              </a:rPr>
              <a:t>An improved advection </a:t>
            </a:r>
            <a:r>
              <a:rPr lang="en-GB" sz="2400" dirty="0" smtClean="0">
                <a:solidFill>
                  <a:schemeClr val="bg1"/>
                </a:solidFill>
              </a:rPr>
              <a:t>scheme</a:t>
            </a:r>
            <a:r>
              <a:rPr lang="en-GB" kern="0" dirty="0" smtClean="0">
                <a:solidFill>
                  <a:schemeClr val="bg1"/>
                </a:solidFill>
              </a:rPr>
              <a:t/>
            </a:r>
            <a:br>
              <a:rPr lang="en-GB" kern="0" dirty="0" smtClean="0">
                <a:solidFill>
                  <a:schemeClr val="bg1"/>
                </a:solidFill>
              </a:rPr>
            </a:br>
            <a:endParaRPr lang="en-GB" kern="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760" y="1988840"/>
            <a:ext cx="3621112" cy="311669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724128" y="4869160"/>
            <a:ext cx="102303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0" dirty="0">
                <a:solidFill>
                  <a:schemeClr val="accent1"/>
                </a:solidFill>
              </a:rPr>
              <a:t>✕</a:t>
            </a:r>
            <a:endParaRPr lang="en-GB" sz="8000" dirty="0" smtClean="0">
              <a:solidFill>
                <a:schemeClr val="accent1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943" y="3437201"/>
            <a:ext cx="1054401" cy="910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51718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1052736"/>
            <a:ext cx="5940152" cy="432048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pPr algn="ctr"/>
            <a:endParaRPr lang="en-GB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F6A46F-80AB-49F3-8C7E-9717ED945456}" type="slidenum">
              <a:rPr lang="en-GB" altLang="en-US" smtClean="0"/>
              <a:pPr/>
              <a:t>25</a:t>
            </a:fld>
            <a:endParaRPr lang="en-GB" altLang="en-US"/>
          </a:p>
        </p:txBody>
      </p:sp>
      <p:sp>
        <p:nvSpPr>
          <p:cNvPr id="9" name="Title 1"/>
          <p:cNvSpPr txBox="1">
            <a:spLocks/>
          </p:cNvSpPr>
          <p:nvPr/>
        </p:nvSpPr>
        <p:spPr bwMode="auto">
          <a:xfrm>
            <a:off x="477032" y="1059943"/>
            <a:ext cx="8280000" cy="10018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b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 cap="all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n-lt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n-lt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n-lt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n-lt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n-lt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n-lt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n-lt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n-lt"/>
              </a:defRPr>
            </a:lvl9pPr>
          </a:lstStyle>
          <a:p>
            <a:r>
              <a:rPr lang="en-GB" sz="2400" dirty="0">
                <a:solidFill>
                  <a:schemeClr val="bg1"/>
                </a:solidFill>
              </a:rPr>
              <a:t>An improved advection scheme</a:t>
            </a:r>
            <a:r>
              <a:rPr lang="en-GB" kern="0" dirty="0" smtClean="0"/>
              <a:t/>
            </a:r>
            <a:br>
              <a:rPr lang="en-GB" kern="0" dirty="0" smtClean="0"/>
            </a:br>
            <a:endParaRPr lang="en-GB" kern="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772816"/>
            <a:ext cx="7685803" cy="428592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 rot="16200000">
            <a:off x="124280" y="3660186"/>
            <a:ext cx="7184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z (m)</a:t>
            </a:r>
            <a:endParaRPr lang="en-GB" dirty="0" smtClean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427984" y="6021288"/>
            <a:ext cx="7216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x (m)</a:t>
            </a:r>
            <a:endParaRPr lang="en-GB" dirty="0" smtClean="0">
              <a:solidFill>
                <a:schemeClr val="tx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2258526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#4 A new advection test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F6A46F-80AB-49F3-8C7E-9717ED945456}" type="slidenum">
              <a:rPr lang="en-GB" altLang="en-US" smtClean="0"/>
              <a:pPr/>
              <a:t>26</a:t>
            </a:fld>
            <a:endParaRPr lang="en-GB" altLang="en-US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24800" y="2852936"/>
            <a:ext cx="8323664" cy="3510376"/>
          </a:xfrm>
        </p:spPr>
        <p:txBody>
          <a:bodyPr/>
          <a:lstStyle/>
          <a:p>
            <a:r>
              <a:rPr lang="en-GB" sz="2400" dirty="0" smtClean="0"/>
              <a:t>Mimics real thermal flow </a:t>
            </a:r>
          </a:p>
          <a:p>
            <a:r>
              <a:rPr lang="en-GB" sz="2400" dirty="0" smtClean="0"/>
              <a:t>Challenges advection above lower boundary</a:t>
            </a:r>
          </a:p>
          <a:p>
            <a:r>
              <a:rPr lang="en-GB" sz="2400" dirty="0"/>
              <a:t>Analytic solution </a:t>
            </a:r>
            <a:r>
              <a:rPr lang="en-GB" sz="2400" dirty="0" smtClean="0"/>
              <a:t>→ calculation of numerical errors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279339185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331640" y="6470709"/>
            <a:ext cx="7458842" cy="306263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txBody>
          <a:bodyPr wrap="none" rtlCol="0" anchor="ctr">
            <a:spAutoFit/>
          </a:bodyPr>
          <a:lstStyle/>
          <a:p>
            <a:pPr algn="ctr"/>
            <a:endParaRPr lang="en-GB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404664"/>
            <a:ext cx="6372200" cy="432048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accent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GB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 bwMode="auto">
          <a:xfrm>
            <a:off x="477032" y="411871"/>
            <a:ext cx="8280000" cy="10018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b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 cap="all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n-lt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n-lt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n-lt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n-lt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n-lt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n-lt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n-lt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n-lt"/>
              </a:defRPr>
            </a:lvl9pPr>
          </a:lstStyle>
          <a:p>
            <a:r>
              <a:rPr lang="en-GB" sz="2400" dirty="0" smtClean="0">
                <a:solidFill>
                  <a:schemeClr val="bg1"/>
                </a:solidFill>
              </a:rPr>
              <a:t>Advection test initial conditions</a:t>
            </a:r>
            <a:r>
              <a:rPr lang="en-GB" kern="0" dirty="0" smtClean="0"/>
              <a:t/>
            </a:r>
            <a:br>
              <a:rPr lang="en-GB" kern="0" dirty="0" smtClean="0"/>
            </a:br>
            <a:endParaRPr lang="en-GB" kern="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538" y="2132856"/>
            <a:ext cx="7648244" cy="3758897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 rot="16200000">
            <a:off x="188940" y="3771415"/>
            <a:ext cx="645204" cy="359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z (m)</a:t>
            </a:r>
            <a:endParaRPr lang="en-GB" dirty="0" smtClean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312454" y="5891754"/>
            <a:ext cx="648083" cy="359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x (m)</a:t>
            </a:r>
            <a:endParaRPr lang="en-GB" dirty="0" smtClean="0">
              <a:solidFill>
                <a:schemeClr val="tx2"/>
              </a:solidFill>
              <a:latin typeface="+mn-lt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435304" y="3372913"/>
            <a:ext cx="402383" cy="615868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715838" y="6167530"/>
            <a:ext cx="600578" cy="359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 smtClean="0"/>
              <a:t>θ</a:t>
            </a:r>
            <a:r>
              <a:rPr lang="en-GB" dirty="0"/>
              <a:t> </a:t>
            </a:r>
            <a:r>
              <a:rPr lang="en-GB" dirty="0" smtClean="0"/>
              <a:t>(K)</a:t>
            </a:r>
            <a:endParaRPr lang="en-GB" dirty="0" smtClean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466818" y="1112489"/>
            <a:ext cx="8323664" cy="1020366"/>
          </a:xfrm>
        </p:spPr>
        <p:txBody>
          <a:bodyPr/>
          <a:lstStyle/>
          <a:p>
            <a:r>
              <a:rPr lang="en-GB" sz="2400" dirty="0" smtClean="0"/>
              <a:t>Initial, stably stratified potential temperature field</a:t>
            </a:r>
          </a:p>
          <a:p>
            <a:r>
              <a:rPr lang="en-GB" sz="2400" dirty="0" smtClean="0"/>
              <a:t>Prescribe a fixed, terrain-following wind field</a:t>
            </a:r>
          </a:p>
          <a:p>
            <a:pPr marL="0" indent="0">
              <a:buNone/>
            </a:pP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217788947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04664"/>
            <a:ext cx="5940152" cy="432048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pPr algn="ctr"/>
            <a:endParaRPr lang="en-GB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F6A46F-80AB-49F3-8C7E-9717ED945456}" type="slidenum">
              <a:rPr lang="en-GB" altLang="en-US" smtClean="0"/>
              <a:pPr/>
              <a:t>28</a:t>
            </a:fld>
            <a:endParaRPr lang="en-GB" altLang="en-US"/>
          </a:p>
        </p:txBody>
      </p:sp>
      <p:sp>
        <p:nvSpPr>
          <p:cNvPr id="9" name="Title 1"/>
          <p:cNvSpPr txBox="1">
            <a:spLocks/>
          </p:cNvSpPr>
          <p:nvPr/>
        </p:nvSpPr>
        <p:spPr bwMode="auto">
          <a:xfrm>
            <a:off x="477032" y="411871"/>
            <a:ext cx="8280000" cy="10018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b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 cap="all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n-lt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n-lt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n-lt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n-lt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n-lt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n-lt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n-lt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n-lt"/>
              </a:defRPr>
            </a:lvl9pPr>
          </a:lstStyle>
          <a:p>
            <a:r>
              <a:rPr lang="en-GB" sz="2400" dirty="0" smtClean="0">
                <a:solidFill>
                  <a:schemeClr val="bg1"/>
                </a:solidFill>
              </a:rPr>
              <a:t>Advection test errors</a:t>
            </a:r>
            <a:r>
              <a:rPr lang="en-GB" kern="0" dirty="0" smtClean="0"/>
              <a:t/>
            </a:r>
            <a:br>
              <a:rPr lang="en-GB" kern="0" dirty="0" smtClean="0"/>
            </a:br>
            <a:endParaRPr lang="en-GB" kern="0" dirty="0"/>
          </a:p>
        </p:txBody>
      </p:sp>
      <p:sp>
        <p:nvSpPr>
          <p:cNvPr id="10" name="Title 1"/>
          <p:cNvSpPr txBox="1">
            <a:spLocks/>
          </p:cNvSpPr>
          <p:nvPr/>
        </p:nvSpPr>
        <p:spPr bwMode="auto">
          <a:xfrm>
            <a:off x="4954580" y="986182"/>
            <a:ext cx="3995936" cy="4414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b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 cap="all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n-lt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n-lt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n-lt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n-lt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n-lt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n-lt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n-lt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n-lt"/>
              </a:defRPr>
            </a:lvl9pPr>
          </a:lstStyle>
          <a:p>
            <a:pPr algn="r"/>
            <a:r>
              <a:rPr lang="en-GB" sz="2400" dirty="0" smtClean="0">
                <a:solidFill>
                  <a:srgbClr val="FF0000"/>
                </a:solidFill>
              </a:rPr>
              <a:t>Cut cells — </a:t>
            </a:r>
            <a:r>
              <a:rPr lang="en-GB" sz="2400" dirty="0" smtClean="0">
                <a:solidFill>
                  <a:srgbClr val="FF0000"/>
                </a:solidFill>
              </a:rPr>
              <a:t>Fixed polynomial fit</a:t>
            </a:r>
            <a:endParaRPr lang="en-GB" kern="0" dirty="0">
              <a:solidFill>
                <a:srgbClr val="FF0000"/>
              </a:solidFill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 bwMode="auto">
          <a:xfrm>
            <a:off x="4985109" y="3284984"/>
            <a:ext cx="3965407" cy="4414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b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 cap="all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n-lt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n-lt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n-lt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n-lt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n-lt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n-lt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n-lt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n-lt"/>
              </a:defRPr>
            </a:lvl9pPr>
          </a:lstStyle>
          <a:p>
            <a:pPr algn="r"/>
            <a:r>
              <a:rPr lang="en-GB" sz="2400" dirty="0" smtClean="0">
                <a:solidFill>
                  <a:srgbClr val="FF0000"/>
                </a:solidFill>
              </a:rPr>
              <a:t>Slante</a:t>
            </a:r>
            <a:r>
              <a:rPr lang="en-GB" sz="2400" dirty="0">
                <a:solidFill>
                  <a:srgbClr val="FF0000"/>
                </a:solidFill>
              </a:rPr>
              <a:t>d cells </a:t>
            </a:r>
            <a:r>
              <a:rPr lang="en-GB" sz="2400" dirty="0" smtClean="0">
                <a:solidFill>
                  <a:srgbClr val="FF0000"/>
                </a:solidFill>
              </a:rPr>
              <a:t>— Fixed Polynomial fit</a:t>
            </a:r>
            <a:endParaRPr lang="en-GB" kern="0" dirty="0">
              <a:solidFill>
                <a:srgbClr val="FF000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746" b="19795"/>
          <a:stretch/>
        </p:blipFill>
        <p:spPr>
          <a:xfrm>
            <a:off x="0" y="1484784"/>
            <a:ext cx="9144000" cy="14401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492"/>
          <a:stretch/>
        </p:blipFill>
        <p:spPr>
          <a:xfrm>
            <a:off x="0" y="3902966"/>
            <a:ext cx="9144000" cy="2334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33110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04664"/>
            <a:ext cx="5940152" cy="432048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pPr algn="ctr"/>
            <a:endParaRPr lang="en-GB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F6A46F-80AB-49F3-8C7E-9717ED945456}" type="slidenum">
              <a:rPr lang="en-GB" altLang="en-US" smtClean="0"/>
              <a:pPr/>
              <a:t>29</a:t>
            </a:fld>
            <a:endParaRPr lang="en-GB" altLang="en-US"/>
          </a:p>
        </p:txBody>
      </p:sp>
      <p:sp>
        <p:nvSpPr>
          <p:cNvPr id="9" name="Title 1"/>
          <p:cNvSpPr txBox="1">
            <a:spLocks/>
          </p:cNvSpPr>
          <p:nvPr/>
        </p:nvSpPr>
        <p:spPr bwMode="auto">
          <a:xfrm>
            <a:off x="477032" y="411871"/>
            <a:ext cx="8280000" cy="10018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b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 cap="all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n-lt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n-lt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n-lt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n-lt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n-lt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n-lt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n-lt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n-lt"/>
              </a:defRPr>
            </a:lvl9pPr>
          </a:lstStyle>
          <a:p>
            <a:r>
              <a:rPr lang="en-GB" sz="2400" dirty="0">
                <a:solidFill>
                  <a:schemeClr val="bg1"/>
                </a:solidFill>
              </a:rPr>
              <a:t>Advection test errors</a:t>
            </a:r>
            <a:r>
              <a:rPr lang="en-GB" kern="0" dirty="0" smtClean="0"/>
              <a:t/>
            </a:r>
            <a:br>
              <a:rPr lang="en-GB" kern="0" dirty="0" smtClean="0"/>
            </a:br>
            <a:endParaRPr lang="en-GB" kern="0" dirty="0"/>
          </a:p>
        </p:txBody>
      </p:sp>
      <p:sp>
        <p:nvSpPr>
          <p:cNvPr id="11" name="Title 1"/>
          <p:cNvSpPr txBox="1">
            <a:spLocks/>
          </p:cNvSpPr>
          <p:nvPr/>
        </p:nvSpPr>
        <p:spPr bwMode="auto">
          <a:xfrm>
            <a:off x="4985109" y="3284984"/>
            <a:ext cx="3965407" cy="4414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b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 cap="all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n-lt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n-lt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n-lt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n-lt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n-lt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n-lt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n-lt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n-lt"/>
              </a:defRPr>
            </a:lvl9pPr>
          </a:lstStyle>
          <a:p>
            <a:pPr algn="r"/>
            <a:r>
              <a:rPr lang="en-GB" sz="2400" dirty="0" smtClean="0">
                <a:solidFill>
                  <a:srgbClr val="FF0000"/>
                </a:solidFill>
              </a:rPr>
              <a:t>Cut </a:t>
            </a:r>
            <a:r>
              <a:rPr lang="en-GB" sz="2400" dirty="0">
                <a:solidFill>
                  <a:srgbClr val="FF0000"/>
                </a:solidFill>
              </a:rPr>
              <a:t>cells </a:t>
            </a:r>
            <a:r>
              <a:rPr lang="en-GB" sz="2400" dirty="0" smtClean="0">
                <a:solidFill>
                  <a:srgbClr val="FF0000"/>
                </a:solidFill>
              </a:rPr>
              <a:t>— Fixed Polynomial fit</a:t>
            </a:r>
            <a:endParaRPr lang="en-GB" kern="0" dirty="0">
              <a:solidFill>
                <a:srgbClr val="FF0000"/>
              </a:solidFill>
            </a:endParaRPr>
          </a:p>
        </p:txBody>
      </p:sp>
      <p:sp>
        <p:nvSpPr>
          <p:cNvPr id="13" name="Title 1"/>
          <p:cNvSpPr txBox="1">
            <a:spLocks/>
          </p:cNvSpPr>
          <p:nvPr/>
        </p:nvSpPr>
        <p:spPr bwMode="auto">
          <a:xfrm>
            <a:off x="4954580" y="976047"/>
            <a:ext cx="3995936" cy="4414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b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 cap="all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n-lt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n-lt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n-lt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n-lt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n-lt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n-lt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n-lt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n-lt"/>
              </a:defRPr>
            </a:lvl9pPr>
          </a:lstStyle>
          <a:p>
            <a:pPr algn="r"/>
            <a:r>
              <a:rPr lang="en-GB" sz="2400" dirty="0" smtClean="0">
                <a:solidFill>
                  <a:srgbClr val="FF0000"/>
                </a:solidFill>
              </a:rPr>
              <a:t>Cut cells — Adaptive polynomial fit</a:t>
            </a:r>
            <a:endParaRPr lang="en-GB" kern="0" dirty="0">
              <a:solidFill>
                <a:srgbClr val="FF000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747" b="19795"/>
          <a:stretch/>
        </p:blipFill>
        <p:spPr>
          <a:xfrm>
            <a:off x="0" y="1484784"/>
            <a:ext cx="9144000" cy="144016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493" b="-2173"/>
          <a:stretch/>
        </p:blipFill>
        <p:spPr>
          <a:xfrm>
            <a:off x="0" y="3861048"/>
            <a:ext cx="9144000" cy="2448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40081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Numerical representation of</a:t>
            </a:r>
            <a:br>
              <a:rPr lang="en-GB" dirty="0" smtClean="0"/>
            </a:br>
            <a:r>
              <a:rPr lang="en-GB" dirty="0" smtClean="0"/>
              <a:t>orography in dynamical cores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4800" y="3140968"/>
            <a:ext cx="8280000" cy="3033032"/>
          </a:xfrm>
        </p:spPr>
        <p:txBody>
          <a:bodyPr/>
          <a:lstStyle/>
          <a:p>
            <a:r>
              <a:rPr lang="en-GB" sz="2400" b="1" dirty="0" smtClean="0">
                <a:solidFill>
                  <a:srgbClr val="FF0000"/>
                </a:solidFill>
              </a:rPr>
              <a:t>Meshes</a:t>
            </a:r>
            <a:r>
              <a:rPr lang="en-GB" sz="2400" dirty="0" smtClean="0"/>
              <a:t> represent terrain and the air above it</a:t>
            </a:r>
          </a:p>
          <a:p>
            <a:r>
              <a:rPr lang="en-GB" sz="2400" dirty="0" smtClean="0"/>
              <a:t>Equations of motion are solved using </a:t>
            </a:r>
            <a:r>
              <a:rPr lang="en-GB" sz="2400" b="1" dirty="0" smtClean="0">
                <a:solidFill>
                  <a:srgbClr val="FF0000"/>
                </a:solidFill>
              </a:rPr>
              <a:t>numerical schemes</a:t>
            </a:r>
            <a:endParaRPr lang="en-GB" sz="2400" b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F6A46F-80AB-49F3-8C7E-9717ED945456}" type="slidenum">
              <a:rPr lang="en-GB" altLang="en-US" smtClean="0"/>
              <a:pPr/>
              <a:t>3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05320107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04664"/>
            <a:ext cx="5940152" cy="432048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pPr algn="ctr"/>
            <a:endParaRPr lang="en-GB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F6A46F-80AB-49F3-8C7E-9717ED945456}" type="slidenum">
              <a:rPr lang="en-GB" altLang="en-US" smtClean="0"/>
              <a:pPr/>
              <a:t>30</a:t>
            </a:fld>
            <a:endParaRPr lang="en-GB" altLang="en-US"/>
          </a:p>
        </p:txBody>
      </p:sp>
      <p:sp>
        <p:nvSpPr>
          <p:cNvPr id="9" name="Title 1"/>
          <p:cNvSpPr txBox="1">
            <a:spLocks/>
          </p:cNvSpPr>
          <p:nvPr/>
        </p:nvSpPr>
        <p:spPr bwMode="auto">
          <a:xfrm>
            <a:off x="477032" y="411871"/>
            <a:ext cx="8280000" cy="10018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b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 cap="all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n-lt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n-lt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n-lt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n-lt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n-lt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n-lt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n-lt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n-lt"/>
              </a:defRPr>
            </a:lvl9pPr>
          </a:lstStyle>
          <a:p>
            <a:r>
              <a:rPr lang="en-GB" sz="2400" dirty="0">
                <a:solidFill>
                  <a:schemeClr val="bg1"/>
                </a:solidFill>
              </a:rPr>
              <a:t>Advection test errors</a:t>
            </a:r>
            <a:r>
              <a:rPr lang="en-GB" kern="0" dirty="0" smtClean="0"/>
              <a:t/>
            </a:r>
            <a:br>
              <a:rPr lang="en-GB" kern="0" dirty="0" smtClean="0"/>
            </a:br>
            <a:endParaRPr lang="en-GB" kern="0" dirty="0"/>
          </a:p>
        </p:txBody>
      </p:sp>
      <p:sp>
        <p:nvSpPr>
          <p:cNvPr id="11" name="Title 1"/>
          <p:cNvSpPr txBox="1">
            <a:spLocks/>
          </p:cNvSpPr>
          <p:nvPr/>
        </p:nvSpPr>
        <p:spPr bwMode="auto">
          <a:xfrm>
            <a:off x="4985109" y="3284984"/>
            <a:ext cx="3965407" cy="4414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b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 cap="all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n-lt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n-lt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n-lt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n-lt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n-lt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n-lt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n-lt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n-lt"/>
              </a:defRPr>
            </a:lvl9pPr>
          </a:lstStyle>
          <a:p>
            <a:pPr algn="r"/>
            <a:r>
              <a:rPr lang="en-GB" sz="2400" dirty="0" smtClean="0">
                <a:solidFill>
                  <a:srgbClr val="FF0000"/>
                </a:solidFill>
              </a:rPr>
              <a:t>Cut </a:t>
            </a:r>
            <a:r>
              <a:rPr lang="en-GB" sz="2400" dirty="0">
                <a:solidFill>
                  <a:srgbClr val="FF0000"/>
                </a:solidFill>
              </a:rPr>
              <a:t>cells </a:t>
            </a:r>
            <a:r>
              <a:rPr lang="en-GB" sz="2400" dirty="0" smtClean="0">
                <a:solidFill>
                  <a:srgbClr val="FF0000"/>
                </a:solidFill>
              </a:rPr>
              <a:t>— Fixed Polynomial fit</a:t>
            </a:r>
            <a:endParaRPr lang="en-GB" kern="0" dirty="0">
              <a:solidFill>
                <a:srgbClr val="FF0000"/>
              </a:solidFill>
            </a:endParaRPr>
          </a:p>
        </p:txBody>
      </p:sp>
      <p:sp>
        <p:nvSpPr>
          <p:cNvPr id="13" name="Title 1"/>
          <p:cNvSpPr txBox="1">
            <a:spLocks/>
          </p:cNvSpPr>
          <p:nvPr/>
        </p:nvSpPr>
        <p:spPr bwMode="auto">
          <a:xfrm>
            <a:off x="4954580" y="976047"/>
            <a:ext cx="3995936" cy="4414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b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 cap="all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n-lt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n-lt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n-lt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n-lt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n-lt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n-lt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n-lt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n-lt"/>
              </a:defRPr>
            </a:lvl9pPr>
          </a:lstStyle>
          <a:p>
            <a:pPr algn="r"/>
            <a:r>
              <a:rPr lang="en-GB" sz="2400" dirty="0" smtClean="0">
                <a:solidFill>
                  <a:srgbClr val="FF0000"/>
                </a:solidFill>
              </a:rPr>
              <a:t>Cut cells — Adaptive polynomial fit</a:t>
            </a:r>
            <a:endParaRPr lang="en-GB" kern="0" dirty="0">
              <a:solidFill>
                <a:srgbClr val="FF000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747" b="19795"/>
          <a:stretch/>
        </p:blipFill>
        <p:spPr>
          <a:xfrm>
            <a:off x="0" y="1484784"/>
            <a:ext cx="9144000" cy="144016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493" b="-2173"/>
          <a:stretch/>
        </p:blipFill>
        <p:spPr>
          <a:xfrm>
            <a:off x="0" y="3861048"/>
            <a:ext cx="9144000" cy="2448272"/>
          </a:xfrm>
          <a:prstGeom prst="rect">
            <a:avLst/>
          </a:prstGeom>
        </p:spPr>
      </p:pic>
      <p:sp>
        <p:nvSpPr>
          <p:cNvPr id="2" name="Rounded Rectangle 1"/>
          <p:cNvSpPr/>
          <p:nvPr/>
        </p:nvSpPr>
        <p:spPr>
          <a:xfrm>
            <a:off x="1547664" y="1628800"/>
            <a:ext cx="2808312" cy="1512168"/>
          </a:xfrm>
          <a:prstGeom prst="roundRect">
            <a:avLst/>
          </a:prstGeom>
          <a:noFill/>
          <a:ln w="76200">
            <a:solidFill>
              <a:schemeClr val="accent4"/>
            </a:solidFill>
          </a:ln>
        </p:spPr>
        <p:txBody>
          <a:bodyPr wrap="none" rtlCol="0" anchor="ctr">
            <a:spAutoFit/>
          </a:bodyPr>
          <a:lstStyle/>
          <a:p>
            <a:pPr algn="ctr"/>
            <a:endParaRPr lang="en-GB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1547664" y="3933056"/>
            <a:ext cx="2808312" cy="1512168"/>
          </a:xfrm>
          <a:prstGeom prst="roundRect">
            <a:avLst/>
          </a:prstGeom>
          <a:noFill/>
          <a:ln w="76200">
            <a:solidFill>
              <a:schemeClr val="accent4"/>
            </a:solidFill>
          </a:ln>
        </p:spPr>
        <p:txBody>
          <a:bodyPr wrap="none" rtlCol="0" anchor="ctr">
            <a:spAutoFit/>
          </a:bodyPr>
          <a:lstStyle/>
          <a:p>
            <a:pPr algn="ctr"/>
            <a:endParaRPr lang="en-GB" dirty="0">
              <a:solidFill>
                <a:schemeClr val="tx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4382943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04664"/>
            <a:ext cx="5940152" cy="432048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pPr algn="ctr"/>
            <a:endParaRPr lang="en-GB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F6A46F-80AB-49F3-8C7E-9717ED945456}" type="slidenum">
              <a:rPr lang="en-GB" altLang="en-US" smtClean="0"/>
              <a:pPr/>
              <a:t>31</a:t>
            </a:fld>
            <a:endParaRPr lang="en-GB" altLang="en-US"/>
          </a:p>
        </p:txBody>
      </p:sp>
      <p:sp>
        <p:nvSpPr>
          <p:cNvPr id="9" name="Title 1"/>
          <p:cNvSpPr txBox="1">
            <a:spLocks/>
          </p:cNvSpPr>
          <p:nvPr/>
        </p:nvSpPr>
        <p:spPr bwMode="auto">
          <a:xfrm>
            <a:off x="477032" y="411871"/>
            <a:ext cx="8280000" cy="10018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b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 cap="all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n-lt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n-lt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n-lt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n-lt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n-lt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n-lt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n-lt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n-lt"/>
              </a:defRPr>
            </a:lvl9pPr>
          </a:lstStyle>
          <a:p>
            <a:r>
              <a:rPr lang="en-GB" sz="2400" dirty="0">
                <a:solidFill>
                  <a:schemeClr val="bg1"/>
                </a:solidFill>
              </a:rPr>
              <a:t>Advection test errors</a:t>
            </a:r>
            <a:r>
              <a:rPr lang="en-GB" kern="0" dirty="0" smtClean="0"/>
              <a:t/>
            </a:r>
            <a:br>
              <a:rPr lang="en-GB" kern="0" dirty="0" smtClean="0"/>
            </a:br>
            <a:endParaRPr lang="en-GB" kern="0" dirty="0"/>
          </a:p>
        </p:txBody>
      </p:sp>
      <p:sp>
        <p:nvSpPr>
          <p:cNvPr id="11" name="Title 1"/>
          <p:cNvSpPr txBox="1">
            <a:spLocks/>
          </p:cNvSpPr>
          <p:nvPr/>
        </p:nvSpPr>
        <p:spPr bwMode="auto">
          <a:xfrm>
            <a:off x="4985109" y="2780928"/>
            <a:ext cx="3965407" cy="4414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b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 cap="all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n-lt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n-lt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n-lt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n-lt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n-lt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n-lt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n-lt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n-lt"/>
              </a:defRPr>
            </a:lvl9pPr>
          </a:lstStyle>
          <a:p>
            <a:pPr algn="r"/>
            <a:r>
              <a:rPr lang="en-GB" sz="2400" dirty="0" smtClean="0">
                <a:solidFill>
                  <a:srgbClr val="FF0000"/>
                </a:solidFill>
              </a:rPr>
              <a:t>Slanted</a:t>
            </a:r>
            <a:r>
              <a:rPr lang="en-GB" sz="2400" dirty="0" smtClean="0">
                <a:solidFill>
                  <a:srgbClr val="FF0000"/>
                </a:solidFill>
              </a:rPr>
              <a:t> </a:t>
            </a:r>
            <a:r>
              <a:rPr lang="en-GB" sz="2400" dirty="0">
                <a:solidFill>
                  <a:srgbClr val="FF0000"/>
                </a:solidFill>
              </a:rPr>
              <a:t>cells </a:t>
            </a:r>
            <a:r>
              <a:rPr lang="en-GB" sz="2400" dirty="0" smtClean="0">
                <a:solidFill>
                  <a:srgbClr val="FF0000"/>
                </a:solidFill>
              </a:rPr>
              <a:t>— Fixed Polynomial fit</a:t>
            </a:r>
            <a:endParaRPr lang="en-GB" kern="0" dirty="0">
              <a:solidFill>
                <a:srgbClr val="FF0000"/>
              </a:solidFill>
            </a:endParaRPr>
          </a:p>
        </p:txBody>
      </p:sp>
      <p:sp>
        <p:nvSpPr>
          <p:cNvPr id="13" name="Title 1"/>
          <p:cNvSpPr txBox="1">
            <a:spLocks/>
          </p:cNvSpPr>
          <p:nvPr/>
        </p:nvSpPr>
        <p:spPr bwMode="auto">
          <a:xfrm>
            <a:off x="4954580" y="976047"/>
            <a:ext cx="3995936" cy="4414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b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 cap="all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n-lt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n-lt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n-lt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n-lt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n-lt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n-lt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n-lt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n-lt"/>
              </a:defRPr>
            </a:lvl9pPr>
          </a:lstStyle>
          <a:p>
            <a:pPr algn="r"/>
            <a:r>
              <a:rPr lang="en-GB" sz="2400" dirty="0" smtClean="0">
                <a:solidFill>
                  <a:srgbClr val="FF0000"/>
                </a:solidFill>
              </a:rPr>
              <a:t>Slanted</a:t>
            </a:r>
            <a:r>
              <a:rPr lang="en-GB" sz="2400" dirty="0" smtClean="0">
                <a:solidFill>
                  <a:srgbClr val="FF0000"/>
                </a:solidFill>
              </a:rPr>
              <a:t> </a:t>
            </a:r>
            <a:r>
              <a:rPr lang="en-GB" sz="2400" dirty="0" smtClean="0">
                <a:solidFill>
                  <a:srgbClr val="FF0000"/>
                </a:solidFill>
              </a:rPr>
              <a:t>cells — Adaptive polynomial fit</a:t>
            </a:r>
            <a:endParaRPr lang="en-GB" kern="0" dirty="0">
              <a:solidFill>
                <a:srgbClr val="FF000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611" b="19795"/>
          <a:stretch/>
        </p:blipFill>
        <p:spPr>
          <a:xfrm>
            <a:off x="0" y="1484784"/>
            <a:ext cx="9144000" cy="108012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812" b="19221"/>
          <a:stretch/>
        </p:blipFill>
        <p:spPr>
          <a:xfrm>
            <a:off x="0" y="3284984"/>
            <a:ext cx="9144000" cy="1152128"/>
          </a:xfrm>
          <a:prstGeom prst="rect">
            <a:avLst/>
          </a:prstGeom>
        </p:spPr>
      </p:pic>
      <p:sp>
        <p:nvSpPr>
          <p:cNvPr id="12" name="Title 1"/>
          <p:cNvSpPr txBox="1">
            <a:spLocks/>
          </p:cNvSpPr>
          <p:nvPr/>
        </p:nvSpPr>
        <p:spPr bwMode="auto">
          <a:xfrm>
            <a:off x="4954580" y="4499761"/>
            <a:ext cx="3995936" cy="4414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b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 cap="all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n-lt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n-lt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n-lt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n-lt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n-lt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n-lt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n-lt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n-lt"/>
              </a:defRPr>
            </a:lvl9pPr>
          </a:lstStyle>
          <a:p>
            <a:pPr algn="r"/>
            <a:r>
              <a:rPr lang="en-GB" sz="2400" dirty="0" smtClean="0">
                <a:solidFill>
                  <a:srgbClr val="FF0000"/>
                </a:solidFill>
              </a:rPr>
              <a:t>Cut cells — Adaptive polynomial fit</a:t>
            </a:r>
            <a:endParaRPr lang="en-GB" kern="0" dirty="0">
              <a:solidFill>
                <a:srgbClr val="FF0000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239" b="19795"/>
          <a:stretch/>
        </p:blipFill>
        <p:spPr>
          <a:xfrm>
            <a:off x="0" y="5013176"/>
            <a:ext cx="9144000" cy="115212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044" b="3480"/>
          <a:stretch/>
        </p:blipFill>
        <p:spPr>
          <a:xfrm>
            <a:off x="2125" y="6093296"/>
            <a:ext cx="9144000" cy="864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73706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04664"/>
            <a:ext cx="5940152" cy="432048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pPr algn="ctr"/>
            <a:endParaRPr lang="en-GB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F6A46F-80AB-49F3-8C7E-9717ED945456}" type="slidenum">
              <a:rPr lang="en-GB" altLang="en-US" smtClean="0"/>
              <a:pPr/>
              <a:t>32</a:t>
            </a:fld>
            <a:endParaRPr lang="en-GB" altLang="en-US"/>
          </a:p>
        </p:txBody>
      </p:sp>
      <p:sp>
        <p:nvSpPr>
          <p:cNvPr id="9" name="Title 1"/>
          <p:cNvSpPr txBox="1">
            <a:spLocks/>
          </p:cNvSpPr>
          <p:nvPr/>
        </p:nvSpPr>
        <p:spPr bwMode="auto">
          <a:xfrm>
            <a:off x="477032" y="411871"/>
            <a:ext cx="8280000" cy="10018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b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 cap="all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n-lt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n-lt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n-lt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n-lt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n-lt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n-lt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n-lt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n-lt"/>
              </a:defRPr>
            </a:lvl9pPr>
          </a:lstStyle>
          <a:p>
            <a:r>
              <a:rPr lang="en-GB" sz="2400" dirty="0" smtClean="0">
                <a:solidFill>
                  <a:schemeClr val="bg1"/>
                </a:solidFill>
              </a:rPr>
              <a:t>Advection test errors</a:t>
            </a:r>
            <a:r>
              <a:rPr lang="en-GB" kern="0" dirty="0" smtClean="0"/>
              <a:t/>
            </a:r>
            <a:br>
              <a:rPr lang="en-GB" kern="0" dirty="0" smtClean="0"/>
            </a:br>
            <a:endParaRPr lang="en-GB" kern="0" dirty="0"/>
          </a:p>
        </p:txBody>
      </p:sp>
      <p:sp>
        <p:nvSpPr>
          <p:cNvPr id="10" name="Title 1"/>
          <p:cNvSpPr txBox="1">
            <a:spLocks/>
          </p:cNvSpPr>
          <p:nvPr/>
        </p:nvSpPr>
        <p:spPr bwMode="auto">
          <a:xfrm>
            <a:off x="4954580" y="986182"/>
            <a:ext cx="3995936" cy="4414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b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 cap="all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n-lt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n-lt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n-lt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n-lt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n-lt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n-lt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n-lt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n-lt"/>
              </a:defRPr>
            </a:lvl9pPr>
          </a:lstStyle>
          <a:p>
            <a:pPr algn="r"/>
            <a:r>
              <a:rPr lang="en-GB" sz="2400" dirty="0" smtClean="0">
                <a:solidFill>
                  <a:srgbClr val="FF0000"/>
                </a:solidFill>
              </a:rPr>
              <a:t>Basic terrain following </a:t>
            </a:r>
            <a:r>
              <a:rPr lang="en-GB" sz="2400" dirty="0" smtClean="0">
                <a:solidFill>
                  <a:srgbClr val="FF0000"/>
                </a:solidFill>
              </a:rPr>
              <a:t>— </a:t>
            </a:r>
            <a:r>
              <a:rPr lang="en-GB" sz="2400" dirty="0" smtClean="0">
                <a:solidFill>
                  <a:srgbClr val="FF0000"/>
                </a:solidFill>
              </a:rPr>
              <a:t>Fixed polynomial fit</a:t>
            </a:r>
            <a:endParaRPr lang="en-GB" kern="0" dirty="0">
              <a:solidFill>
                <a:srgbClr val="FF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68619"/>
            <a:ext cx="9144000" cy="5244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7407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6516216" y="0"/>
            <a:ext cx="2391946" cy="1556792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txBody>
          <a:bodyPr wrap="none" rtlCol="0" anchor="ctr">
            <a:spAutoFit/>
          </a:bodyPr>
          <a:lstStyle/>
          <a:p>
            <a:pPr algn="ctr"/>
            <a:endParaRPr lang="en-GB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F6A46F-80AB-49F3-8C7E-9717ED945456}" type="slidenum">
              <a:rPr lang="en-GB" altLang="en-US" smtClean="0"/>
              <a:pPr/>
              <a:t>33</a:t>
            </a:fld>
            <a:endParaRPr lang="en-GB" alt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7177" y="661988"/>
            <a:ext cx="6270784" cy="279463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7177" y="3617706"/>
            <a:ext cx="6270784" cy="2794635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59799" y="1828472"/>
            <a:ext cx="263737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b="1" kern="0" cap="all" dirty="0" smtClean="0">
                <a:solidFill>
                  <a:srgbClr val="FF0000"/>
                </a:solidFill>
                <a:latin typeface="Effra Bold"/>
                <a:ea typeface="+mj-ea"/>
                <a:cs typeface="+mj-cs"/>
              </a:rPr>
              <a:t>Slanted Cell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86444" y="4784190"/>
            <a:ext cx="158408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kern="0" cap="all" dirty="0" smtClean="0">
                <a:solidFill>
                  <a:srgbClr val="FF0000"/>
                </a:solidFill>
                <a:latin typeface="Effra Bold"/>
                <a:ea typeface="+mj-ea"/>
                <a:cs typeface="+mj-cs"/>
              </a:rPr>
              <a:t>Cut cell</a:t>
            </a:r>
          </a:p>
        </p:txBody>
      </p:sp>
      <p:sp>
        <p:nvSpPr>
          <p:cNvPr id="7" name="Rectangle 6"/>
          <p:cNvSpPr/>
          <p:nvPr/>
        </p:nvSpPr>
        <p:spPr>
          <a:xfrm>
            <a:off x="-1" y="116632"/>
            <a:ext cx="8172401" cy="432048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accent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GB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24800" y="298696"/>
            <a:ext cx="8280000" cy="828000"/>
          </a:xfrm>
        </p:spPr>
        <p:txBody>
          <a:bodyPr/>
          <a:lstStyle/>
          <a:p>
            <a:r>
              <a:rPr lang="en-GB" sz="2400" dirty="0" smtClean="0">
                <a:solidFill>
                  <a:schemeClr val="bg1"/>
                </a:solidFill>
              </a:rPr>
              <a:t>Spurious circulation of a resting atmosphere</a:t>
            </a:r>
            <a:r>
              <a:rPr lang="en-GB" dirty="0" smtClean="0"/>
              <a:t/>
            </a:r>
            <a:br>
              <a:rPr lang="en-GB" dirty="0" smtClean="0"/>
            </a:b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2975106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4800" y="980728"/>
            <a:ext cx="8280000" cy="828000"/>
          </a:xfrm>
        </p:spPr>
        <p:txBody>
          <a:bodyPr/>
          <a:lstStyle/>
          <a:p>
            <a:r>
              <a:rPr lang="en-GB" dirty="0" err="1" smtClean="0"/>
              <a:t>ConcLUSIONS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4800" y="1870088"/>
            <a:ext cx="8280000" cy="4041144"/>
          </a:xfrm>
        </p:spPr>
        <p:txBody>
          <a:bodyPr/>
          <a:lstStyle/>
          <a:p>
            <a:r>
              <a:rPr lang="en-GB" sz="2400" dirty="0"/>
              <a:t>Slanted cells alleviate small cell problem</a:t>
            </a:r>
          </a:p>
          <a:p>
            <a:r>
              <a:rPr lang="en-GB" sz="2400" dirty="0"/>
              <a:t>Slanted cells reduce pressure gradient errors</a:t>
            </a:r>
          </a:p>
          <a:p>
            <a:r>
              <a:rPr lang="en-GB" sz="2400" dirty="0"/>
              <a:t>Adaptive polynomial fit improves </a:t>
            </a:r>
            <a:r>
              <a:rPr lang="en-GB" sz="2400" dirty="0" smtClean="0"/>
              <a:t>accuracy</a:t>
            </a:r>
            <a:endParaRPr lang="en-GB" sz="2400" dirty="0"/>
          </a:p>
          <a:p>
            <a:pPr marL="0" indent="0">
              <a:buNone/>
            </a:pPr>
            <a:endParaRPr lang="en-GB" sz="2400" dirty="0" smtClean="0"/>
          </a:p>
          <a:p>
            <a:endParaRPr lang="en-GB" sz="2400" dirty="0" smtClean="0"/>
          </a:p>
          <a:p>
            <a:pPr marL="0" indent="0">
              <a:buNone/>
            </a:pPr>
            <a:endParaRPr lang="en-GB" sz="2400" dirty="0" smtClean="0"/>
          </a:p>
          <a:p>
            <a:r>
              <a:rPr lang="en-GB" sz="2400" dirty="0" smtClean="0"/>
              <a:t>Advection stability and accuracy using von Neumann analysis</a:t>
            </a:r>
          </a:p>
          <a:p>
            <a:r>
              <a:rPr lang="en-GB" sz="2400" dirty="0" smtClean="0"/>
              <a:t>New thermal advection schemes for a dynamical core suitable for arbitrary meshes</a:t>
            </a:r>
          </a:p>
          <a:p>
            <a:endParaRPr lang="en-GB" dirty="0" smtClean="0"/>
          </a:p>
          <a:p>
            <a:endParaRPr lang="en-GB" dirty="0" smtClean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F6A46F-80AB-49F3-8C7E-9717ED945456}" type="slidenum">
              <a:rPr lang="en-GB" altLang="en-US" smtClean="0"/>
              <a:pPr/>
              <a:t>34</a:t>
            </a:fld>
            <a:endParaRPr lang="en-GB" altLang="en-US"/>
          </a:p>
        </p:txBody>
      </p:sp>
      <p:sp>
        <p:nvSpPr>
          <p:cNvPr id="9" name="Title 1"/>
          <p:cNvSpPr txBox="1">
            <a:spLocks/>
          </p:cNvSpPr>
          <p:nvPr/>
        </p:nvSpPr>
        <p:spPr bwMode="auto">
          <a:xfrm>
            <a:off x="424800" y="3526272"/>
            <a:ext cx="8280000" cy="82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b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000" b="1" i="0" u="none" strike="noStrike" kern="0" cap="all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Next steps</a:t>
            </a:r>
            <a:endParaRPr kumimoji="0" lang="en-GB" sz="4000" b="1" i="0" u="none" strike="noStrike" kern="0" cap="all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94446631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Extra slides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F6A46F-80AB-49F3-8C7E-9717ED945456}" type="slidenum">
              <a:rPr lang="en-GB" altLang="en-US" smtClean="0"/>
              <a:pPr/>
              <a:t>35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8742667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1052736"/>
            <a:ext cx="5940152" cy="432048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pPr algn="ctr"/>
            <a:endParaRPr lang="en-GB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400" dirty="0" smtClean="0">
                <a:solidFill>
                  <a:schemeClr val="bg1"/>
                </a:solidFill>
              </a:rPr>
              <a:t>MESHES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Hybrid Terrain Following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F6A46F-80AB-49F3-8C7E-9717ED945456}" type="slidenum">
              <a:rPr lang="en-GB" altLang="en-US" smtClean="0"/>
              <a:pPr/>
              <a:t>36</a:t>
            </a:fld>
            <a:endParaRPr lang="en-GB" altLang="en-US"/>
          </a:p>
        </p:txBody>
      </p:sp>
      <p:pic>
        <p:nvPicPr>
          <p:cNvPr id="5" name="Picture 4" descr="htf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627784" y="2276872"/>
            <a:ext cx="4003911" cy="4003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35393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1052736"/>
            <a:ext cx="5940152" cy="432048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pPr algn="ctr"/>
            <a:endParaRPr lang="en-GB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400" dirty="0" smtClean="0">
                <a:solidFill>
                  <a:schemeClr val="bg1"/>
                </a:solidFill>
              </a:rPr>
              <a:t>MESHES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And Others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F6A46F-80AB-49F3-8C7E-9717ED945456}" type="slidenum">
              <a:rPr lang="en-GB" altLang="en-US" smtClean="0"/>
              <a:pPr/>
              <a:t>37</a:t>
            </a:fld>
            <a:endParaRPr lang="en-GB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173" b="-1"/>
          <a:stretch/>
        </p:blipFill>
        <p:spPr>
          <a:xfrm>
            <a:off x="0" y="2208558"/>
            <a:ext cx="9144000" cy="3623275"/>
          </a:xfrm>
          <a:prstGeom prst="rect">
            <a:avLst/>
          </a:prstGeom>
        </p:spPr>
      </p:pic>
      <p:sp>
        <p:nvSpPr>
          <p:cNvPr id="8" name="TextBox 3"/>
          <p:cNvSpPr txBox="1"/>
          <p:nvPr/>
        </p:nvSpPr>
        <p:spPr>
          <a:xfrm>
            <a:off x="0" y="5805264"/>
            <a:ext cx="845135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600" dirty="0" smtClean="0"/>
              <a:t>Source: </a:t>
            </a:r>
            <a:r>
              <a:rPr lang="en-GB" sz="1600" dirty="0" err="1"/>
              <a:t>Smolarkiewicz</a:t>
            </a:r>
            <a:r>
              <a:rPr lang="en-GB" sz="1600" dirty="0"/>
              <a:t> &amp; </a:t>
            </a:r>
            <a:r>
              <a:rPr lang="en-GB" sz="1600" dirty="0" err="1" smtClean="0"/>
              <a:t>Szmelter</a:t>
            </a:r>
            <a:endParaRPr lang="en-GB" sz="1600" dirty="0" smtClean="0"/>
          </a:p>
          <a:p>
            <a:r>
              <a:rPr lang="en-GB" sz="1400" dirty="0" smtClean="0">
                <a:hlinkClick r:id="rId3"/>
              </a:rPr>
              <a:t>http</a:t>
            </a:r>
            <a:r>
              <a:rPr lang="en-GB" sz="1400" dirty="0">
                <a:hlinkClick r:id="rId3"/>
              </a:rPr>
              <a:t>://ral.ucar.edu/hap/events/orographic-precip/images/2wed/am/day2-Wed_am_3-Orogunmesh2.ppt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231955334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38944"/>
            <a:ext cx="9144000" cy="54864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F6A46F-80AB-49F3-8C7E-9717ED945456}" type="slidenum">
              <a:rPr lang="en-GB" altLang="en-US" smtClean="0"/>
              <a:pPr/>
              <a:t>38</a:t>
            </a:fld>
            <a:endParaRPr lang="en-GB" altLang="en-US"/>
          </a:p>
        </p:txBody>
      </p:sp>
      <p:sp>
        <p:nvSpPr>
          <p:cNvPr id="6" name="Rectangle 5"/>
          <p:cNvSpPr/>
          <p:nvPr/>
        </p:nvSpPr>
        <p:spPr>
          <a:xfrm>
            <a:off x="0" y="1052736"/>
            <a:ext cx="5940152" cy="432048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pPr algn="ctr"/>
            <a:endParaRPr lang="en-GB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477032" y="1059943"/>
            <a:ext cx="8280000" cy="10018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b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 cap="all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n-lt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n-lt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n-lt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n-lt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n-lt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n-lt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n-lt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n-lt"/>
              </a:defRPr>
            </a:lvl9pPr>
          </a:lstStyle>
          <a:p>
            <a:r>
              <a:rPr lang="en-GB" sz="2400" dirty="0">
                <a:solidFill>
                  <a:schemeClr val="bg1"/>
                </a:solidFill>
              </a:rPr>
              <a:t>An improved advection </a:t>
            </a:r>
            <a:r>
              <a:rPr lang="en-GB" sz="2400" dirty="0" smtClean="0">
                <a:solidFill>
                  <a:schemeClr val="bg1"/>
                </a:solidFill>
              </a:rPr>
              <a:t>scheme</a:t>
            </a:r>
            <a:r>
              <a:rPr lang="en-GB" kern="0" dirty="0" smtClean="0">
                <a:solidFill>
                  <a:schemeClr val="bg1"/>
                </a:solidFill>
              </a:rPr>
              <a:t/>
            </a:r>
            <a:br>
              <a:rPr lang="en-GB" kern="0" dirty="0" smtClean="0">
                <a:solidFill>
                  <a:schemeClr val="bg1"/>
                </a:solidFill>
              </a:rPr>
            </a:br>
            <a:endParaRPr lang="en-GB" kern="0" dirty="0"/>
          </a:p>
        </p:txBody>
      </p:sp>
    </p:spTree>
    <p:extLst>
      <p:ext uri="{BB962C8B-B14F-4D97-AF65-F5344CB8AC3E}">
        <p14:creationId xmlns:p14="http://schemas.microsoft.com/office/powerpoint/2010/main" val="253527342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F6A46F-80AB-49F3-8C7E-9717ED945456}" type="slidenum">
              <a:rPr lang="en-GB" altLang="en-US" smtClean="0"/>
              <a:pPr/>
              <a:t>39</a:t>
            </a:fld>
            <a:endParaRPr lang="en-GB" altLang="en-US"/>
          </a:p>
        </p:txBody>
      </p:sp>
      <p:sp>
        <p:nvSpPr>
          <p:cNvPr id="8" name="Rectangle 7"/>
          <p:cNvSpPr/>
          <p:nvPr/>
        </p:nvSpPr>
        <p:spPr>
          <a:xfrm>
            <a:off x="0" y="404664"/>
            <a:ext cx="5940152" cy="432048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pPr algn="ctr"/>
            <a:endParaRPr lang="en-GB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 bwMode="auto">
          <a:xfrm>
            <a:off x="477032" y="411871"/>
            <a:ext cx="8280000" cy="10018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b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 cap="all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n-lt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n-lt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n-lt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n-lt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n-lt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n-lt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n-lt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n-lt"/>
              </a:defRPr>
            </a:lvl9pPr>
          </a:lstStyle>
          <a:p>
            <a:r>
              <a:rPr lang="en-GB" sz="2400" dirty="0" smtClean="0">
                <a:solidFill>
                  <a:schemeClr val="bg1"/>
                </a:solidFill>
              </a:rPr>
              <a:t>A new advection test</a:t>
            </a:r>
            <a:r>
              <a:rPr lang="en-GB" kern="0" dirty="0" smtClean="0"/>
              <a:t/>
            </a:r>
            <a:br>
              <a:rPr lang="en-GB" kern="0" dirty="0" smtClean="0"/>
            </a:br>
            <a:endParaRPr lang="en-GB" kern="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6100" y="1196752"/>
            <a:ext cx="5881377" cy="443076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244750" y="5793032"/>
            <a:ext cx="49685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solidFill>
                  <a:schemeClr val="tx2"/>
                </a:solidFill>
              </a:rPr>
              <a:t>Max Courant number 0.9 </a:t>
            </a:r>
            <a:r>
              <a:rPr lang="en-GB" sz="2400" dirty="0" smtClean="0"/>
              <a:t>– 1.0</a:t>
            </a:r>
            <a:endParaRPr lang="en-GB" sz="2400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0915107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4800" y="294019"/>
            <a:ext cx="8280000" cy="828000"/>
          </a:xfrm>
        </p:spPr>
        <p:txBody>
          <a:bodyPr/>
          <a:lstStyle/>
          <a:p>
            <a:r>
              <a:rPr lang="en-GB" dirty="0" smtClean="0"/>
              <a:t>The challenge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4800" y="2564904"/>
            <a:ext cx="8280000" cy="3609096"/>
          </a:xfrm>
        </p:spPr>
        <p:txBody>
          <a:bodyPr/>
          <a:lstStyle/>
          <a:p>
            <a:r>
              <a:rPr lang="en-GB" sz="2400" dirty="0" smtClean="0"/>
              <a:t>Atmospheric </a:t>
            </a:r>
            <a:r>
              <a:rPr lang="en-GB" sz="2400" dirty="0" smtClean="0"/>
              <a:t>models </a:t>
            </a:r>
            <a:r>
              <a:rPr lang="en-GB" sz="2400" dirty="0" smtClean="0"/>
              <a:t>are increasing in resolution</a:t>
            </a:r>
          </a:p>
          <a:p>
            <a:r>
              <a:rPr lang="en-GB" sz="2400" dirty="0" smtClean="0"/>
              <a:t>Higher resolution </a:t>
            </a:r>
            <a:r>
              <a:rPr lang="en-GB" sz="2400" dirty="0" smtClean="0"/>
              <a:t>resolves </a:t>
            </a:r>
            <a:r>
              <a:rPr lang="en-GB" sz="2400" dirty="0" smtClean="0"/>
              <a:t>steeper slopes in terrain</a:t>
            </a:r>
          </a:p>
          <a:p>
            <a:r>
              <a:rPr lang="en-GB" sz="2400" dirty="0" smtClean="0"/>
              <a:t>Steep slopes are challenging to represent without increasing numerical </a:t>
            </a:r>
            <a:r>
              <a:rPr lang="en-GB" sz="2400" dirty="0" smtClean="0"/>
              <a:t>errors</a:t>
            </a:r>
            <a:endParaRPr lang="en-GB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F6A46F-80AB-49F3-8C7E-9717ED945456}" type="slidenum">
              <a:rPr lang="en-GB" altLang="en-US" smtClean="0"/>
              <a:pPr/>
              <a:t>4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31418291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1052736"/>
            <a:ext cx="5940152" cy="432048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pPr algn="ctr"/>
            <a:endParaRPr lang="en-GB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F6A46F-80AB-49F3-8C7E-9717ED945456}" type="slidenum">
              <a:rPr lang="en-GB" altLang="en-US" smtClean="0"/>
              <a:pPr/>
              <a:t>40</a:t>
            </a:fld>
            <a:endParaRPr lang="en-GB" altLang="en-US"/>
          </a:p>
        </p:txBody>
      </p:sp>
      <p:sp>
        <p:nvSpPr>
          <p:cNvPr id="9" name="Title 1"/>
          <p:cNvSpPr txBox="1">
            <a:spLocks/>
          </p:cNvSpPr>
          <p:nvPr/>
        </p:nvSpPr>
        <p:spPr bwMode="auto">
          <a:xfrm>
            <a:off x="477032" y="1059943"/>
            <a:ext cx="8280000" cy="10018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b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 cap="all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n-lt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n-lt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n-lt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n-lt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n-lt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n-lt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n-lt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n-lt"/>
              </a:defRPr>
            </a:lvl9pPr>
          </a:lstStyle>
          <a:p>
            <a:r>
              <a:rPr lang="en-GB" sz="2400" dirty="0">
                <a:solidFill>
                  <a:schemeClr val="bg1"/>
                </a:solidFill>
              </a:rPr>
              <a:t>An improved advection </a:t>
            </a:r>
            <a:r>
              <a:rPr lang="en-GB" sz="2400" dirty="0" smtClean="0">
                <a:solidFill>
                  <a:schemeClr val="bg1"/>
                </a:solidFill>
              </a:rPr>
              <a:t>scheme</a:t>
            </a:r>
            <a:r>
              <a:rPr lang="en-GB" kern="0" dirty="0" smtClean="0"/>
              <a:t/>
            </a:r>
            <a:br>
              <a:rPr lang="en-GB" kern="0" dirty="0" smtClean="0"/>
            </a:br>
            <a:endParaRPr lang="en-GB" kern="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5333"/>
          <a:stretch/>
        </p:blipFill>
        <p:spPr>
          <a:xfrm>
            <a:off x="1888119" y="1988840"/>
            <a:ext cx="5457825" cy="1332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57404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1052736"/>
            <a:ext cx="5940152" cy="432048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pPr algn="ctr"/>
            <a:endParaRPr lang="en-GB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F6A46F-80AB-49F3-8C7E-9717ED945456}" type="slidenum">
              <a:rPr lang="en-GB" altLang="en-US" smtClean="0"/>
              <a:pPr/>
              <a:t>41</a:t>
            </a:fld>
            <a:endParaRPr lang="en-GB" altLang="en-US"/>
          </a:p>
        </p:txBody>
      </p:sp>
      <p:sp>
        <p:nvSpPr>
          <p:cNvPr id="9" name="Title 1"/>
          <p:cNvSpPr txBox="1">
            <a:spLocks/>
          </p:cNvSpPr>
          <p:nvPr/>
        </p:nvSpPr>
        <p:spPr bwMode="auto">
          <a:xfrm>
            <a:off x="477032" y="1059943"/>
            <a:ext cx="8280000" cy="10018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b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 cap="all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n-lt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n-lt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n-lt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n-lt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n-lt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n-lt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n-lt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n-lt"/>
              </a:defRPr>
            </a:lvl9pPr>
          </a:lstStyle>
          <a:p>
            <a:r>
              <a:rPr lang="en-GB" sz="2400" dirty="0">
                <a:solidFill>
                  <a:schemeClr val="bg1"/>
                </a:solidFill>
              </a:rPr>
              <a:t>An improved advection </a:t>
            </a:r>
            <a:r>
              <a:rPr lang="en-GB" sz="2400" dirty="0" smtClean="0">
                <a:solidFill>
                  <a:schemeClr val="bg1"/>
                </a:solidFill>
              </a:rPr>
              <a:t>scheme</a:t>
            </a:r>
            <a:r>
              <a:rPr lang="en-GB" kern="0" dirty="0" smtClean="0"/>
              <a:t/>
            </a:r>
            <a:br>
              <a:rPr lang="en-GB" kern="0" dirty="0" smtClean="0"/>
            </a:br>
            <a:endParaRPr lang="en-GB" kern="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333"/>
          <a:stretch/>
        </p:blipFill>
        <p:spPr>
          <a:xfrm>
            <a:off x="1888119" y="1988840"/>
            <a:ext cx="5457825" cy="2628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01521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1052736"/>
            <a:ext cx="5940152" cy="432048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pPr algn="ctr"/>
            <a:endParaRPr lang="en-GB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F6A46F-80AB-49F3-8C7E-9717ED945456}" type="slidenum">
              <a:rPr lang="en-GB" altLang="en-US" smtClean="0"/>
              <a:pPr/>
              <a:t>42</a:t>
            </a:fld>
            <a:endParaRPr lang="en-GB" altLang="en-US"/>
          </a:p>
        </p:txBody>
      </p:sp>
      <p:sp>
        <p:nvSpPr>
          <p:cNvPr id="9" name="Title 1"/>
          <p:cNvSpPr txBox="1">
            <a:spLocks/>
          </p:cNvSpPr>
          <p:nvPr/>
        </p:nvSpPr>
        <p:spPr bwMode="auto">
          <a:xfrm>
            <a:off x="477032" y="1059943"/>
            <a:ext cx="8280000" cy="10018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b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 cap="all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n-lt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n-lt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n-lt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n-lt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n-lt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n-lt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n-lt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n-lt"/>
              </a:defRPr>
            </a:lvl9pPr>
          </a:lstStyle>
          <a:p>
            <a:r>
              <a:rPr lang="en-GB" sz="2400" dirty="0">
                <a:solidFill>
                  <a:schemeClr val="bg1"/>
                </a:solidFill>
              </a:rPr>
              <a:t>An improved advection </a:t>
            </a:r>
            <a:r>
              <a:rPr lang="en-GB" sz="2400" dirty="0" smtClean="0">
                <a:solidFill>
                  <a:schemeClr val="bg1"/>
                </a:solidFill>
              </a:rPr>
              <a:t>scheme</a:t>
            </a:r>
            <a:r>
              <a:rPr lang="en-GB" kern="0" dirty="0" smtClean="0"/>
              <a:t/>
            </a:r>
            <a:br>
              <a:rPr lang="en-GB" kern="0" dirty="0" smtClean="0"/>
            </a:br>
            <a:endParaRPr lang="en-GB" kern="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000"/>
          <a:stretch/>
        </p:blipFill>
        <p:spPr>
          <a:xfrm>
            <a:off x="1888119" y="1988840"/>
            <a:ext cx="5457825" cy="3996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72073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1052736"/>
            <a:ext cx="5940152" cy="432048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pPr algn="ctr"/>
            <a:endParaRPr lang="en-GB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F6A46F-80AB-49F3-8C7E-9717ED945456}" type="slidenum">
              <a:rPr lang="en-GB" altLang="en-US" smtClean="0"/>
              <a:pPr/>
              <a:t>43</a:t>
            </a:fld>
            <a:endParaRPr lang="en-GB" altLang="en-US"/>
          </a:p>
        </p:txBody>
      </p:sp>
      <p:sp>
        <p:nvSpPr>
          <p:cNvPr id="9" name="Title 1"/>
          <p:cNvSpPr txBox="1">
            <a:spLocks/>
          </p:cNvSpPr>
          <p:nvPr/>
        </p:nvSpPr>
        <p:spPr bwMode="auto">
          <a:xfrm>
            <a:off x="477032" y="1059943"/>
            <a:ext cx="8280000" cy="10018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b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 cap="all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n-lt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n-lt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n-lt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n-lt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n-lt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n-lt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n-lt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n-lt"/>
              </a:defRPr>
            </a:lvl9pPr>
          </a:lstStyle>
          <a:p>
            <a:r>
              <a:rPr lang="en-GB" sz="2400" dirty="0">
                <a:solidFill>
                  <a:schemeClr val="bg1"/>
                </a:solidFill>
              </a:rPr>
              <a:t>An improved advection </a:t>
            </a:r>
            <a:r>
              <a:rPr lang="en-GB" sz="2400" dirty="0" smtClean="0">
                <a:solidFill>
                  <a:schemeClr val="bg1"/>
                </a:solidFill>
              </a:rPr>
              <a:t>scheme</a:t>
            </a:r>
            <a:r>
              <a:rPr lang="en-GB" kern="0" dirty="0" smtClean="0"/>
              <a:t/>
            </a:r>
            <a:br>
              <a:rPr lang="en-GB" kern="0" dirty="0" smtClean="0"/>
            </a:br>
            <a:endParaRPr lang="en-GB" kern="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666"/>
          <a:stretch/>
        </p:blipFill>
        <p:spPr>
          <a:xfrm>
            <a:off x="1888119" y="1844824"/>
            <a:ext cx="5457825" cy="147620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383" y="3679112"/>
            <a:ext cx="1802972" cy="200665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3760" y="3511748"/>
            <a:ext cx="1802972" cy="225861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872" y="3540305"/>
            <a:ext cx="1802972" cy="2284267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074382" y="5930116"/>
            <a:ext cx="806961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dirty="0" smtClean="0"/>
              <a:t>Adapted from </a:t>
            </a:r>
            <a:r>
              <a:rPr lang="en-GB" sz="1400" dirty="0" err="1" smtClean="0"/>
              <a:t>User:DTR</a:t>
            </a:r>
            <a:r>
              <a:rPr lang="en-GB" sz="1400" dirty="0" smtClean="0"/>
              <a:t> </a:t>
            </a:r>
            <a:r>
              <a:rPr lang="en-GB" sz="1400" dirty="0"/>
              <a:t>- Vectorisation of </a:t>
            </a:r>
            <a:r>
              <a:rPr lang="en-GB" sz="1400" dirty="0" err="1"/>
              <a:t>Image:Hexahedron.jpg</a:t>
            </a:r>
            <a:r>
              <a:rPr lang="en-GB" sz="1400" dirty="0"/>
              <a:t>, CC BY-SA </a:t>
            </a:r>
            <a:r>
              <a:rPr lang="en-GB" sz="1400" dirty="0" smtClean="0"/>
              <a:t>3.0, https</a:t>
            </a:r>
            <a:r>
              <a:rPr lang="en-GB" sz="1400" dirty="0"/>
              <a:t>://commons.wikimedia.org/w/index.php?curid=2231470</a:t>
            </a:r>
          </a:p>
        </p:txBody>
      </p:sp>
    </p:spTree>
    <p:extLst>
      <p:ext uri="{BB962C8B-B14F-4D97-AF65-F5344CB8AC3E}">
        <p14:creationId xmlns:p14="http://schemas.microsoft.com/office/powerpoint/2010/main" val="59063850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F6A46F-80AB-49F3-8C7E-9717ED945456}" type="slidenum">
              <a:rPr lang="en-GB" altLang="en-US" smtClean="0"/>
              <a:pPr/>
              <a:t>44</a:t>
            </a:fld>
            <a:endParaRPr lang="en-GB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6667" y="188640"/>
            <a:ext cx="3744418" cy="31166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8" r="1176"/>
          <a:stretch/>
        </p:blipFill>
        <p:spPr>
          <a:xfrm>
            <a:off x="43116" y="3403169"/>
            <a:ext cx="9071992" cy="2840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24608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F6A46F-80AB-49F3-8C7E-9717ED945456}" type="slidenum">
              <a:rPr lang="en-GB" altLang="en-US" smtClean="0"/>
              <a:pPr/>
              <a:t>45</a:t>
            </a:fld>
            <a:endParaRPr lang="en-GB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6667" y="188640"/>
            <a:ext cx="3744417" cy="31166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1" r="1"/>
          <a:stretch/>
        </p:blipFill>
        <p:spPr>
          <a:xfrm>
            <a:off x="-2431" y="3427042"/>
            <a:ext cx="9146431" cy="2810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784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F6A46F-80AB-49F3-8C7E-9717ED945456}" type="slidenum">
              <a:rPr lang="en-GB" altLang="en-US" smtClean="0"/>
              <a:pPr/>
              <a:t>46</a:t>
            </a:fld>
            <a:endParaRPr lang="en-GB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6667" y="188640"/>
            <a:ext cx="3744417" cy="311668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24" y="3401482"/>
            <a:ext cx="9073008" cy="2892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691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F6A46F-80AB-49F3-8C7E-9717ED945456}" type="slidenum">
              <a:rPr lang="en-GB" altLang="en-US" smtClean="0"/>
              <a:pPr/>
              <a:t>47</a:t>
            </a:fld>
            <a:endParaRPr lang="en-GB" altLang="en-US"/>
          </a:p>
        </p:txBody>
      </p:sp>
      <p:sp>
        <p:nvSpPr>
          <p:cNvPr id="9" name="Title 1"/>
          <p:cNvSpPr txBox="1">
            <a:spLocks/>
          </p:cNvSpPr>
          <p:nvPr/>
        </p:nvSpPr>
        <p:spPr bwMode="auto">
          <a:xfrm>
            <a:off x="477032" y="1059943"/>
            <a:ext cx="8280000" cy="10018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b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 cap="all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n-lt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n-lt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n-lt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n-lt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n-lt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n-lt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n-lt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n-lt"/>
              </a:defRPr>
            </a:lvl9pPr>
          </a:lstStyle>
          <a:p>
            <a:r>
              <a:rPr lang="en-GB" sz="2400" dirty="0">
                <a:solidFill>
                  <a:schemeClr val="bg1"/>
                </a:solidFill>
              </a:rPr>
              <a:t>An improved advection </a:t>
            </a:r>
            <a:r>
              <a:rPr lang="en-GB" sz="2400" dirty="0" smtClean="0">
                <a:solidFill>
                  <a:schemeClr val="bg1"/>
                </a:solidFill>
              </a:rPr>
              <a:t>scheme</a:t>
            </a:r>
            <a:r>
              <a:rPr lang="en-GB" kern="0" dirty="0" smtClean="0">
                <a:solidFill>
                  <a:schemeClr val="bg1"/>
                </a:solidFill>
              </a:rPr>
              <a:t/>
            </a:r>
            <a:br>
              <a:rPr lang="en-GB" kern="0" dirty="0" smtClean="0">
                <a:solidFill>
                  <a:schemeClr val="bg1"/>
                </a:solidFill>
              </a:rPr>
            </a:br>
            <a:endParaRPr lang="en-GB" kern="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0474" y="332656"/>
            <a:ext cx="3121568" cy="3116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50191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F6A46F-80AB-49F3-8C7E-9717ED945456}" type="slidenum">
              <a:rPr lang="en-GB" altLang="en-US" smtClean="0"/>
              <a:pPr/>
              <a:t>48</a:t>
            </a:fld>
            <a:endParaRPr lang="en-GB" altLang="en-US"/>
          </a:p>
        </p:txBody>
      </p:sp>
      <p:sp>
        <p:nvSpPr>
          <p:cNvPr id="9" name="Title 1"/>
          <p:cNvSpPr txBox="1">
            <a:spLocks/>
          </p:cNvSpPr>
          <p:nvPr/>
        </p:nvSpPr>
        <p:spPr bwMode="auto">
          <a:xfrm>
            <a:off x="477032" y="1059943"/>
            <a:ext cx="8280000" cy="10018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b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 cap="all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n-lt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n-lt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n-lt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n-lt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n-lt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n-lt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n-lt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n-lt"/>
              </a:defRPr>
            </a:lvl9pPr>
          </a:lstStyle>
          <a:p>
            <a:r>
              <a:rPr lang="en-GB" sz="2400" dirty="0">
                <a:solidFill>
                  <a:schemeClr val="bg1"/>
                </a:solidFill>
              </a:rPr>
              <a:t>An improved advection </a:t>
            </a:r>
            <a:r>
              <a:rPr lang="en-GB" sz="2400" dirty="0" smtClean="0">
                <a:solidFill>
                  <a:schemeClr val="bg1"/>
                </a:solidFill>
              </a:rPr>
              <a:t>scheme</a:t>
            </a:r>
            <a:r>
              <a:rPr lang="en-GB" kern="0" dirty="0" smtClean="0">
                <a:solidFill>
                  <a:schemeClr val="bg1"/>
                </a:solidFill>
              </a:rPr>
              <a:t/>
            </a:r>
            <a:br>
              <a:rPr lang="en-GB" kern="0" dirty="0" smtClean="0">
                <a:solidFill>
                  <a:schemeClr val="bg1"/>
                </a:solidFill>
              </a:rPr>
            </a:br>
            <a:endParaRPr lang="en-GB" kern="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0474" y="332656"/>
            <a:ext cx="3121568" cy="311669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949"/>
          <a:stretch/>
        </p:blipFill>
        <p:spPr>
          <a:xfrm>
            <a:off x="-4356992" y="3584739"/>
            <a:ext cx="17716500" cy="2268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1622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F6A46F-80AB-49F3-8C7E-9717ED945456}" type="slidenum">
              <a:rPr lang="en-GB" altLang="en-US" smtClean="0"/>
              <a:pPr/>
              <a:t>49</a:t>
            </a:fld>
            <a:endParaRPr lang="en-GB" altLang="en-US"/>
          </a:p>
        </p:txBody>
      </p:sp>
      <p:sp>
        <p:nvSpPr>
          <p:cNvPr id="9" name="Title 1"/>
          <p:cNvSpPr txBox="1">
            <a:spLocks/>
          </p:cNvSpPr>
          <p:nvPr/>
        </p:nvSpPr>
        <p:spPr bwMode="auto">
          <a:xfrm>
            <a:off x="477032" y="1059943"/>
            <a:ext cx="8280000" cy="10018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b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 cap="all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n-lt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n-lt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n-lt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n-lt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n-lt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n-lt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n-lt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n-lt"/>
              </a:defRPr>
            </a:lvl9pPr>
          </a:lstStyle>
          <a:p>
            <a:r>
              <a:rPr lang="en-GB" sz="2400" dirty="0">
                <a:solidFill>
                  <a:schemeClr val="bg1"/>
                </a:solidFill>
              </a:rPr>
              <a:t>An improved advection </a:t>
            </a:r>
            <a:r>
              <a:rPr lang="en-GB" sz="2400" dirty="0" smtClean="0">
                <a:solidFill>
                  <a:schemeClr val="bg1"/>
                </a:solidFill>
              </a:rPr>
              <a:t>scheme</a:t>
            </a:r>
            <a:r>
              <a:rPr lang="en-GB" kern="0" dirty="0" smtClean="0">
                <a:solidFill>
                  <a:schemeClr val="bg1"/>
                </a:solidFill>
              </a:rPr>
              <a:t/>
            </a:r>
            <a:br>
              <a:rPr lang="en-GB" kern="0" dirty="0" smtClean="0">
                <a:solidFill>
                  <a:schemeClr val="bg1"/>
                </a:solidFill>
              </a:rPr>
            </a:br>
            <a:endParaRPr lang="en-GB" kern="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0474" y="332656"/>
            <a:ext cx="3121568" cy="311669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06" t="9194" r="406" b="81899"/>
          <a:stretch/>
        </p:blipFill>
        <p:spPr>
          <a:xfrm>
            <a:off x="-4429000" y="3717032"/>
            <a:ext cx="17716500" cy="2232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4560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4800" y="296744"/>
            <a:ext cx="8280000" cy="828000"/>
          </a:xfrm>
        </p:spPr>
        <p:txBody>
          <a:bodyPr/>
          <a:lstStyle/>
          <a:p>
            <a:r>
              <a:rPr lang="en-GB" dirty="0" smtClean="0"/>
              <a:t>The challenge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F6A46F-80AB-49F3-8C7E-9717ED945456}" type="slidenum">
              <a:rPr lang="en-GB" altLang="en-US" smtClean="0"/>
              <a:pPr/>
              <a:t>5</a:t>
            </a:fld>
            <a:endParaRPr lang="en-GB" altLang="en-US"/>
          </a:p>
        </p:txBody>
      </p:sp>
      <p:sp>
        <p:nvSpPr>
          <p:cNvPr id="14" name="Rectangle 13"/>
          <p:cNvSpPr/>
          <p:nvPr/>
        </p:nvSpPr>
        <p:spPr>
          <a:xfrm>
            <a:off x="8460432" y="6133366"/>
            <a:ext cx="467544" cy="355946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txBody>
          <a:bodyPr wrap="none" rtlCol="0" anchor="ctr">
            <a:spAutoFit/>
          </a:bodyPr>
          <a:lstStyle/>
          <a:p>
            <a:pPr algn="ctr"/>
            <a:endParaRPr lang="en-GB" dirty="0">
              <a:solidFill>
                <a:schemeClr val="tx2"/>
              </a:solidFill>
              <a:latin typeface="+mn-lt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686" y="1732746"/>
            <a:ext cx="7096706" cy="411103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445373" y="5837202"/>
            <a:ext cx="8467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x (km)</a:t>
            </a:r>
            <a:endParaRPr lang="en-GB" dirty="0" smtClean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8" name="TextBox 7"/>
          <p:cNvSpPr txBox="1"/>
          <p:nvPr/>
        </p:nvSpPr>
        <p:spPr>
          <a:xfrm rot="16200000">
            <a:off x="346588" y="3397808"/>
            <a:ext cx="8499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y (km)</a:t>
            </a:r>
            <a:endParaRPr lang="en-GB" dirty="0" smtClean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5496" y="1156682"/>
            <a:ext cx="8748464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Bef>
                <a:spcPts val="100"/>
              </a:spcBef>
            </a:pPr>
            <a:r>
              <a:rPr lang="en-GB" sz="2400" dirty="0" smtClean="0"/>
              <a:t>MM5 relative vorticity at 250 </a:t>
            </a:r>
            <a:r>
              <a:rPr lang="en-GB" sz="2400" dirty="0" err="1" smtClean="0"/>
              <a:t>hPa</a:t>
            </a:r>
            <a:r>
              <a:rPr lang="en-GB" sz="2400" dirty="0" smtClean="0"/>
              <a:t>, contours every 5</a:t>
            </a:r>
            <a:r>
              <a:rPr lang="en-GB" sz="2400" dirty="0" smtClean="0"/>
              <a:t>×10</a:t>
            </a:r>
            <a:r>
              <a:rPr lang="en-GB" sz="2400" baseline="30000" dirty="0" smtClean="0"/>
              <a:t>-5</a:t>
            </a:r>
            <a:r>
              <a:rPr lang="en-GB" sz="2400" dirty="0"/>
              <a:t> s</a:t>
            </a:r>
            <a:r>
              <a:rPr lang="en-GB" sz="2400" baseline="30000" dirty="0"/>
              <a:t>-1</a:t>
            </a:r>
            <a:endParaRPr lang="en-GB" sz="2400" baseline="30000" dirty="0"/>
          </a:p>
        </p:txBody>
      </p:sp>
      <p:sp>
        <p:nvSpPr>
          <p:cNvPr id="9" name="Rectangle 8"/>
          <p:cNvSpPr/>
          <p:nvPr/>
        </p:nvSpPr>
        <p:spPr>
          <a:xfrm>
            <a:off x="179512" y="6254245"/>
            <a:ext cx="8748464" cy="54000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</a:pPr>
            <a:r>
              <a:rPr lang="en-GB" dirty="0" err="1" smtClean="0"/>
              <a:t>Hoinka</a:t>
            </a:r>
            <a:r>
              <a:rPr lang="en-GB" dirty="0" smtClean="0"/>
              <a:t> and </a:t>
            </a:r>
            <a:r>
              <a:rPr lang="en-GB" dirty="0" err="1" smtClean="0"/>
              <a:t>Zängl</a:t>
            </a:r>
            <a:r>
              <a:rPr lang="en-GB" dirty="0" smtClean="0"/>
              <a:t> 2004, </a:t>
            </a:r>
            <a:r>
              <a:rPr lang="en-GB" i="1" dirty="0" smtClean="0"/>
              <a:t>Mon</a:t>
            </a:r>
            <a:r>
              <a:rPr lang="en-GB" i="1" dirty="0"/>
              <a:t>. </a:t>
            </a:r>
            <a:r>
              <a:rPr lang="en-GB" i="1" dirty="0" err="1"/>
              <a:t>Wea</a:t>
            </a:r>
            <a:r>
              <a:rPr lang="en-GB" i="1" dirty="0"/>
              <a:t>. Rev.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5364088" y="6295008"/>
            <a:ext cx="864096" cy="36004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GB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271630" y="6269250"/>
            <a:ext cx="24048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chemeClr val="tx2"/>
                </a:solidFill>
                <a:latin typeface="+mn-lt"/>
              </a:rPr>
              <a:t>Terrain above 800m</a:t>
            </a:r>
            <a:endParaRPr lang="en-GB" dirty="0" smtClean="0">
              <a:solidFill>
                <a:schemeClr val="tx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1620225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F6A46F-80AB-49F3-8C7E-9717ED945456}" type="slidenum">
              <a:rPr lang="en-GB" altLang="en-US" smtClean="0"/>
              <a:pPr/>
              <a:t>50</a:t>
            </a:fld>
            <a:endParaRPr lang="en-GB" altLang="en-US"/>
          </a:p>
        </p:txBody>
      </p:sp>
      <p:sp>
        <p:nvSpPr>
          <p:cNvPr id="9" name="Title 1"/>
          <p:cNvSpPr txBox="1">
            <a:spLocks/>
          </p:cNvSpPr>
          <p:nvPr/>
        </p:nvSpPr>
        <p:spPr bwMode="auto">
          <a:xfrm>
            <a:off x="477032" y="1059943"/>
            <a:ext cx="8280000" cy="10018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b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 cap="all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n-lt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n-lt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n-lt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n-lt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n-lt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n-lt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n-lt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n-lt"/>
              </a:defRPr>
            </a:lvl9pPr>
          </a:lstStyle>
          <a:p>
            <a:r>
              <a:rPr lang="en-GB" sz="2400" dirty="0">
                <a:solidFill>
                  <a:schemeClr val="bg1"/>
                </a:solidFill>
              </a:rPr>
              <a:t>An improved advection </a:t>
            </a:r>
            <a:r>
              <a:rPr lang="en-GB" sz="2400" dirty="0" smtClean="0">
                <a:solidFill>
                  <a:schemeClr val="bg1"/>
                </a:solidFill>
              </a:rPr>
              <a:t>scheme</a:t>
            </a:r>
            <a:r>
              <a:rPr lang="en-GB" kern="0" dirty="0" smtClean="0">
                <a:solidFill>
                  <a:schemeClr val="bg1"/>
                </a:solidFill>
              </a:rPr>
              <a:t/>
            </a:r>
            <a:br>
              <a:rPr lang="en-GB" kern="0" dirty="0" smtClean="0">
                <a:solidFill>
                  <a:schemeClr val="bg1"/>
                </a:solidFill>
              </a:rPr>
            </a:br>
            <a:endParaRPr lang="en-GB" kern="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0474" y="332656"/>
            <a:ext cx="3121568" cy="311669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06" t="17814" r="406" b="72992"/>
          <a:stretch/>
        </p:blipFill>
        <p:spPr>
          <a:xfrm>
            <a:off x="-4429000" y="3717032"/>
            <a:ext cx="17716500" cy="2304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47899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F6A46F-80AB-49F3-8C7E-9717ED945456}" type="slidenum">
              <a:rPr lang="en-GB" altLang="en-US" smtClean="0"/>
              <a:pPr/>
              <a:t>51</a:t>
            </a:fld>
            <a:endParaRPr lang="en-GB" altLang="en-US"/>
          </a:p>
        </p:txBody>
      </p:sp>
      <p:sp>
        <p:nvSpPr>
          <p:cNvPr id="9" name="Title 1"/>
          <p:cNvSpPr txBox="1">
            <a:spLocks/>
          </p:cNvSpPr>
          <p:nvPr/>
        </p:nvSpPr>
        <p:spPr bwMode="auto">
          <a:xfrm>
            <a:off x="477032" y="1059943"/>
            <a:ext cx="8280000" cy="10018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b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 cap="all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n-lt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n-lt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n-lt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n-lt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n-lt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n-lt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n-lt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n-lt"/>
              </a:defRPr>
            </a:lvl9pPr>
          </a:lstStyle>
          <a:p>
            <a:r>
              <a:rPr lang="en-GB" sz="2400" dirty="0">
                <a:solidFill>
                  <a:schemeClr val="bg1"/>
                </a:solidFill>
              </a:rPr>
              <a:t>An improved advection </a:t>
            </a:r>
            <a:r>
              <a:rPr lang="en-GB" sz="2400" dirty="0" smtClean="0">
                <a:solidFill>
                  <a:schemeClr val="bg1"/>
                </a:solidFill>
              </a:rPr>
              <a:t>scheme</a:t>
            </a:r>
            <a:r>
              <a:rPr lang="en-GB" kern="0" dirty="0" smtClean="0">
                <a:solidFill>
                  <a:schemeClr val="bg1"/>
                </a:solidFill>
              </a:rPr>
              <a:t/>
            </a:r>
            <a:br>
              <a:rPr lang="en-GB" kern="0" dirty="0" smtClean="0">
                <a:solidFill>
                  <a:schemeClr val="bg1"/>
                </a:solidFill>
              </a:rPr>
            </a:br>
            <a:endParaRPr lang="en-GB" kern="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0474" y="332656"/>
            <a:ext cx="3121568" cy="311669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06" t="26434" r="406" b="64659"/>
          <a:stretch/>
        </p:blipFill>
        <p:spPr>
          <a:xfrm>
            <a:off x="-4429000" y="3705309"/>
            <a:ext cx="17716500" cy="2232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519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F6A46F-80AB-49F3-8C7E-9717ED945456}" type="slidenum">
              <a:rPr lang="en-GB" altLang="en-US" smtClean="0"/>
              <a:pPr/>
              <a:t>52</a:t>
            </a:fld>
            <a:endParaRPr lang="en-GB" altLang="en-US"/>
          </a:p>
        </p:txBody>
      </p:sp>
      <p:sp>
        <p:nvSpPr>
          <p:cNvPr id="9" name="Title 1"/>
          <p:cNvSpPr txBox="1">
            <a:spLocks/>
          </p:cNvSpPr>
          <p:nvPr/>
        </p:nvSpPr>
        <p:spPr bwMode="auto">
          <a:xfrm>
            <a:off x="477032" y="1059943"/>
            <a:ext cx="8280000" cy="10018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b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 cap="all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n-lt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n-lt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n-lt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n-lt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n-lt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n-lt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n-lt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n-lt"/>
              </a:defRPr>
            </a:lvl9pPr>
          </a:lstStyle>
          <a:p>
            <a:r>
              <a:rPr lang="en-GB" sz="2400" dirty="0">
                <a:solidFill>
                  <a:schemeClr val="bg1"/>
                </a:solidFill>
              </a:rPr>
              <a:t>An improved advection </a:t>
            </a:r>
            <a:r>
              <a:rPr lang="en-GB" sz="2400" dirty="0" smtClean="0">
                <a:solidFill>
                  <a:schemeClr val="bg1"/>
                </a:solidFill>
              </a:rPr>
              <a:t>scheme</a:t>
            </a:r>
            <a:r>
              <a:rPr lang="en-GB" kern="0" dirty="0" smtClean="0">
                <a:solidFill>
                  <a:schemeClr val="bg1"/>
                </a:solidFill>
              </a:rPr>
              <a:t/>
            </a:r>
            <a:br>
              <a:rPr lang="en-GB" kern="0" dirty="0" smtClean="0">
                <a:solidFill>
                  <a:schemeClr val="bg1"/>
                </a:solidFill>
              </a:rPr>
            </a:br>
            <a:endParaRPr lang="en-GB" kern="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0474" y="332656"/>
            <a:ext cx="3121568" cy="311669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06" t="35100" r="406" b="56280"/>
          <a:stretch/>
        </p:blipFill>
        <p:spPr>
          <a:xfrm>
            <a:off x="-4429000" y="3705309"/>
            <a:ext cx="17716500" cy="2160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02550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F6A46F-80AB-49F3-8C7E-9717ED945456}" type="slidenum">
              <a:rPr lang="en-GB" altLang="en-US" smtClean="0"/>
              <a:pPr/>
              <a:t>53</a:t>
            </a:fld>
            <a:endParaRPr lang="en-GB" altLang="en-US"/>
          </a:p>
        </p:txBody>
      </p:sp>
      <p:sp>
        <p:nvSpPr>
          <p:cNvPr id="9" name="Title 1"/>
          <p:cNvSpPr txBox="1">
            <a:spLocks/>
          </p:cNvSpPr>
          <p:nvPr/>
        </p:nvSpPr>
        <p:spPr bwMode="auto">
          <a:xfrm>
            <a:off x="477032" y="1059943"/>
            <a:ext cx="8280000" cy="10018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b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 cap="all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n-lt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n-lt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n-lt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n-lt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n-lt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n-lt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n-lt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n-lt"/>
              </a:defRPr>
            </a:lvl9pPr>
          </a:lstStyle>
          <a:p>
            <a:r>
              <a:rPr lang="en-GB" sz="2400" dirty="0">
                <a:solidFill>
                  <a:schemeClr val="bg1"/>
                </a:solidFill>
              </a:rPr>
              <a:t>An improved advection </a:t>
            </a:r>
            <a:r>
              <a:rPr lang="en-GB" sz="2400" dirty="0" smtClean="0">
                <a:solidFill>
                  <a:schemeClr val="bg1"/>
                </a:solidFill>
              </a:rPr>
              <a:t>scheme</a:t>
            </a:r>
            <a:r>
              <a:rPr lang="en-GB" kern="0" dirty="0" smtClean="0">
                <a:solidFill>
                  <a:schemeClr val="bg1"/>
                </a:solidFill>
              </a:rPr>
              <a:t/>
            </a:r>
            <a:br>
              <a:rPr lang="en-GB" kern="0" dirty="0" smtClean="0">
                <a:solidFill>
                  <a:schemeClr val="bg1"/>
                </a:solidFill>
              </a:rPr>
            </a:br>
            <a:endParaRPr lang="en-GB" kern="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0474" y="332656"/>
            <a:ext cx="3121568" cy="311669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06" t="43768" r="406" b="47325"/>
          <a:stretch/>
        </p:blipFill>
        <p:spPr>
          <a:xfrm>
            <a:off x="-4429000" y="3705309"/>
            <a:ext cx="17716500" cy="2232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82219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F6A46F-80AB-49F3-8C7E-9717ED945456}" type="slidenum">
              <a:rPr lang="en-GB" altLang="en-US" smtClean="0"/>
              <a:pPr/>
              <a:t>54</a:t>
            </a:fld>
            <a:endParaRPr lang="en-GB" altLang="en-US"/>
          </a:p>
        </p:txBody>
      </p:sp>
      <p:sp>
        <p:nvSpPr>
          <p:cNvPr id="9" name="Title 1"/>
          <p:cNvSpPr txBox="1">
            <a:spLocks/>
          </p:cNvSpPr>
          <p:nvPr/>
        </p:nvSpPr>
        <p:spPr bwMode="auto">
          <a:xfrm>
            <a:off x="477032" y="1059943"/>
            <a:ext cx="8280000" cy="10018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b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 cap="all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n-lt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n-lt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n-lt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n-lt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n-lt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n-lt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n-lt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n-lt"/>
              </a:defRPr>
            </a:lvl9pPr>
          </a:lstStyle>
          <a:p>
            <a:r>
              <a:rPr lang="en-GB" sz="2400" dirty="0">
                <a:solidFill>
                  <a:schemeClr val="bg1"/>
                </a:solidFill>
              </a:rPr>
              <a:t>An improved advection </a:t>
            </a:r>
            <a:r>
              <a:rPr lang="en-GB" sz="2400" dirty="0" smtClean="0">
                <a:solidFill>
                  <a:schemeClr val="bg1"/>
                </a:solidFill>
              </a:rPr>
              <a:t>scheme</a:t>
            </a:r>
            <a:r>
              <a:rPr lang="en-GB" kern="0" dirty="0" smtClean="0">
                <a:solidFill>
                  <a:schemeClr val="bg1"/>
                </a:solidFill>
              </a:rPr>
              <a:t/>
            </a:r>
            <a:br>
              <a:rPr lang="en-GB" kern="0" dirty="0" smtClean="0">
                <a:solidFill>
                  <a:schemeClr val="bg1"/>
                </a:solidFill>
              </a:rPr>
            </a:br>
            <a:endParaRPr lang="en-GB" kern="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0474" y="332656"/>
            <a:ext cx="3121568" cy="311669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06" t="52434" r="406" b="38946"/>
          <a:stretch/>
        </p:blipFill>
        <p:spPr>
          <a:xfrm>
            <a:off x="-4429000" y="3705309"/>
            <a:ext cx="17716500" cy="2160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07726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F6A46F-80AB-49F3-8C7E-9717ED945456}" type="slidenum">
              <a:rPr lang="en-GB" altLang="en-US" smtClean="0"/>
              <a:pPr/>
              <a:t>55</a:t>
            </a:fld>
            <a:endParaRPr lang="en-GB" altLang="en-US"/>
          </a:p>
        </p:txBody>
      </p:sp>
      <p:sp>
        <p:nvSpPr>
          <p:cNvPr id="9" name="Title 1"/>
          <p:cNvSpPr txBox="1">
            <a:spLocks/>
          </p:cNvSpPr>
          <p:nvPr/>
        </p:nvSpPr>
        <p:spPr bwMode="auto">
          <a:xfrm>
            <a:off x="477032" y="1059943"/>
            <a:ext cx="8280000" cy="10018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b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 cap="all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n-lt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n-lt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n-lt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n-lt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n-lt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n-lt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n-lt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n-lt"/>
              </a:defRPr>
            </a:lvl9pPr>
          </a:lstStyle>
          <a:p>
            <a:r>
              <a:rPr lang="en-GB" sz="2400" dirty="0">
                <a:solidFill>
                  <a:schemeClr val="bg1"/>
                </a:solidFill>
              </a:rPr>
              <a:t>An improved advection </a:t>
            </a:r>
            <a:r>
              <a:rPr lang="en-GB" sz="2400" dirty="0" smtClean="0">
                <a:solidFill>
                  <a:schemeClr val="bg1"/>
                </a:solidFill>
              </a:rPr>
              <a:t>scheme</a:t>
            </a:r>
            <a:r>
              <a:rPr lang="en-GB" kern="0" dirty="0" smtClean="0">
                <a:solidFill>
                  <a:schemeClr val="bg1"/>
                </a:solidFill>
              </a:rPr>
              <a:t/>
            </a:r>
            <a:br>
              <a:rPr lang="en-GB" kern="0" dirty="0" smtClean="0">
                <a:solidFill>
                  <a:schemeClr val="bg1"/>
                </a:solidFill>
              </a:rPr>
            </a:br>
            <a:endParaRPr lang="en-GB" kern="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0474" y="332656"/>
            <a:ext cx="3121568" cy="311669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06" t="61102" r="406" b="29704"/>
          <a:stretch/>
        </p:blipFill>
        <p:spPr>
          <a:xfrm>
            <a:off x="-4429000" y="3717032"/>
            <a:ext cx="17716500" cy="2304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42020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F6A46F-80AB-49F3-8C7E-9717ED945456}" type="slidenum">
              <a:rPr lang="en-GB" altLang="en-US" smtClean="0"/>
              <a:pPr/>
              <a:t>56</a:t>
            </a:fld>
            <a:endParaRPr lang="en-GB" altLang="en-US"/>
          </a:p>
        </p:txBody>
      </p:sp>
      <p:sp>
        <p:nvSpPr>
          <p:cNvPr id="9" name="Title 1"/>
          <p:cNvSpPr txBox="1">
            <a:spLocks/>
          </p:cNvSpPr>
          <p:nvPr/>
        </p:nvSpPr>
        <p:spPr bwMode="auto">
          <a:xfrm>
            <a:off x="477032" y="1059943"/>
            <a:ext cx="8280000" cy="10018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b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 cap="all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n-lt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n-lt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n-lt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n-lt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n-lt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n-lt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n-lt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n-lt"/>
              </a:defRPr>
            </a:lvl9pPr>
          </a:lstStyle>
          <a:p>
            <a:r>
              <a:rPr lang="en-GB" sz="2400" dirty="0">
                <a:solidFill>
                  <a:schemeClr val="bg1"/>
                </a:solidFill>
              </a:rPr>
              <a:t>An improved advection </a:t>
            </a:r>
            <a:r>
              <a:rPr lang="en-GB" sz="2400" dirty="0" smtClean="0">
                <a:solidFill>
                  <a:schemeClr val="bg1"/>
                </a:solidFill>
              </a:rPr>
              <a:t>scheme</a:t>
            </a:r>
            <a:r>
              <a:rPr lang="en-GB" kern="0" dirty="0" smtClean="0">
                <a:solidFill>
                  <a:schemeClr val="bg1"/>
                </a:solidFill>
              </a:rPr>
              <a:t/>
            </a:r>
            <a:br>
              <a:rPr lang="en-GB" kern="0" dirty="0" smtClean="0">
                <a:solidFill>
                  <a:schemeClr val="bg1"/>
                </a:solidFill>
              </a:rPr>
            </a:br>
            <a:endParaRPr lang="en-GB" kern="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0474" y="332656"/>
            <a:ext cx="3121568" cy="311669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06" t="69722" r="406" b="21372"/>
          <a:stretch/>
        </p:blipFill>
        <p:spPr>
          <a:xfrm>
            <a:off x="-4429000" y="3668470"/>
            <a:ext cx="17716500" cy="2232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80873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F6A46F-80AB-49F3-8C7E-9717ED945456}" type="slidenum">
              <a:rPr lang="en-GB" altLang="en-US" smtClean="0"/>
              <a:pPr/>
              <a:t>57</a:t>
            </a:fld>
            <a:endParaRPr lang="en-GB" altLang="en-US"/>
          </a:p>
        </p:txBody>
      </p:sp>
      <p:sp>
        <p:nvSpPr>
          <p:cNvPr id="9" name="Title 1"/>
          <p:cNvSpPr txBox="1">
            <a:spLocks/>
          </p:cNvSpPr>
          <p:nvPr/>
        </p:nvSpPr>
        <p:spPr bwMode="auto">
          <a:xfrm>
            <a:off x="477032" y="1059943"/>
            <a:ext cx="8280000" cy="10018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b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 cap="all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n-lt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n-lt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n-lt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n-lt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n-lt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n-lt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n-lt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n-lt"/>
              </a:defRPr>
            </a:lvl9pPr>
          </a:lstStyle>
          <a:p>
            <a:r>
              <a:rPr lang="en-GB" sz="2400" dirty="0">
                <a:solidFill>
                  <a:schemeClr val="bg1"/>
                </a:solidFill>
              </a:rPr>
              <a:t>An improved advection </a:t>
            </a:r>
            <a:r>
              <a:rPr lang="en-GB" sz="2400" dirty="0" smtClean="0">
                <a:solidFill>
                  <a:schemeClr val="bg1"/>
                </a:solidFill>
              </a:rPr>
              <a:t>scheme</a:t>
            </a:r>
            <a:r>
              <a:rPr lang="en-GB" kern="0" dirty="0" smtClean="0">
                <a:solidFill>
                  <a:schemeClr val="bg1"/>
                </a:solidFill>
              </a:rPr>
              <a:t/>
            </a:r>
            <a:br>
              <a:rPr lang="en-GB" kern="0" dirty="0" smtClean="0">
                <a:solidFill>
                  <a:schemeClr val="bg1"/>
                </a:solidFill>
              </a:rPr>
            </a:br>
            <a:endParaRPr lang="en-GB" kern="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0474" y="332656"/>
            <a:ext cx="3121568" cy="311669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06" t="78821" r="406" b="12848"/>
          <a:stretch/>
        </p:blipFill>
        <p:spPr>
          <a:xfrm>
            <a:off x="-4429000" y="3742148"/>
            <a:ext cx="17716500" cy="2088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45466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F6A46F-80AB-49F3-8C7E-9717ED945456}" type="slidenum">
              <a:rPr lang="en-GB" altLang="en-US" smtClean="0"/>
              <a:pPr/>
              <a:t>58</a:t>
            </a:fld>
            <a:endParaRPr lang="en-GB" altLang="en-US"/>
          </a:p>
        </p:txBody>
      </p:sp>
      <p:sp>
        <p:nvSpPr>
          <p:cNvPr id="9" name="Title 1"/>
          <p:cNvSpPr txBox="1">
            <a:spLocks/>
          </p:cNvSpPr>
          <p:nvPr/>
        </p:nvSpPr>
        <p:spPr bwMode="auto">
          <a:xfrm>
            <a:off x="477032" y="1059943"/>
            <a:ext cx="8280000" cy="10018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b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 cap="all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n-lt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n-lt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n-lt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n-lt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n-lt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n-lt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n-lt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n-lt"/>
              </a:defRPr>
            </a:lvl9pPr>
          </a:lstStyle>
          <a:p>
            <a:r>
              <a:rPr lang="en-GB" sz="2400" dirty="0">
                <a:solidFill>
                  <a:schemeClr val="bg1"/>
                </a:solidFill>
              </a:rPr>
              <a:t>An improved advection </a:t>
            </a:r>
            <a:r>
              <a:rPr lang="en-GB" sz="2400" dirty="0" smtClean="0">
                <a:solidFill>
                  <a:schemeClr val="bg1"/>
                </a:solidFill>
              </a:rPr>
              <a:t>scheme</a:t>
            </a:r>
            <a:r>
              <a:rPr lang="en-GB" kern="0" dirty="0" smtClean="0">
                <a:solidFill>
                  <a:schemeClr val="bg1"/>
                </a:solidFill>
              </a:rPr>
              <a:t/>
            </a:r>
            <a:br>
              <a:rPr lang="en-GB" kern="0" dirty="0" smtClean="0">
                <a:solidFill>
                  <a:schemeClr val="bg1"/>
                </a:solidFill>
              </a:rPr>
            </a:br>
            <a:endParaRPr lang="en-GB" kern="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0474" y="332656"/>
            <a:ext cx="3121568" cy="311669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06" t="87627" r="406" b="3755"/>
          <a:stretch/>
        </p:blipFill>
        <p:spPr>
          <a:xfrm>
            <a:off x="-4429000" y="3740478"/>
            <a:ext cx="17716500" cy="216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75710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Outline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4800" y="2564904"/>
            <a:ext cx="8280000" cy="3609096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GB" sz="2400" dirty="0" smtClean="0"/>
              <a:t>Meshes &amp; numerical error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400" dirty="0" smtClean="0"/>
              <a:t>A new type of mesh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400" dirty="0" smtClean="0"/>
              <a:t>An improved advection scheme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400" dirty="0" smtClean="0"/>
              <a:t>A new advection test</a:t>
            </a:r>
            <a:endParaRPr lang="en-GB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F6A46F-80AB-49F3-8C7E-9717ED945456}" type="slidenum">
              <a:rPr lang="en-GB" altLang="en-US" smtClean="0"/>
              <a:pPr/>
              <a:t>6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35860723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#1 MESHES &amp; Numerical Error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F6A46F-80AB-49F3-8C7E-9717ED945456}" type="slidenum">
              <a:rPr lang="en-GB" altLang="en-US" smtClean="0"/>
              <a:pPr/>
              <a:t>7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48865770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1052736"/>
            <a:ext cx="5940152" cy="432048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pPr algn="ctr"/>
            <a:endParaRPr lang="en-GB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400" dirty="0" smtClean="0">
                <a:solidFill>
                  <a:schemeClr val="bg1"/>
                </a:solidFill>
              </a:rPr>
              <a:t>MESHES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Basic Terrain Following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F6A46F-80AB-49F3-8C7E-9717ED945456}" type="slidenum">
              <a:rPr lang="en-GB" altLang="en-US" smtClean="0"/>
              <a:pPr/>
              <a:t>8</a:t>
            </a:fld>
            <a:endParaRPr lang="en-GB" altLang="en-US"/>
          </a:p>
        </p:txBody>
      </p:sp>
      <p:pic>
        <p:nvPicPr>
          <p:cNvPr id="5" name="Picture 4" descr="htf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627784" y="2276872"/>
            <a:ext cx="4003911" cy="400391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79512" y="6435995"/>
            <a:ext cx="8748464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Bef>
                <a:spcPts val="100"/>
              </a:spcBef>
            </a:pPr>
            <a:r>
              <a:rPr lang="en-GB" dirty="0" smtClean="0"/>
              <a:t>Gal-Chen and Somerville 1975, </a:t>
            </a:r>
            <a:r>
              <a:rPr lang="en-GB" i="1" dirty="0"/>
              <a:t>J. Comp. </a:t>
            </a:r>
            <a:r>
              <a:rPr lang="en-GB" i="1" dirty="0" smtClean="0"/>
              <a:t>Phys</a:t>
            </a:r>
            <a:r>
              <a:rPr lang="en-GB" dirty="0" smtClean="0"/>
              <a:t>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2035393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1052736"/>
            <a:ext cx="5940152" cy="432048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pPr algn="ctr"/>
            <a:endParaRPr lang="en-GB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400" dirty="0" smtClean="0">
                <a:solidFill>
                  <a:schemeClr val="bg1"/>
                </a:solidFill>
              </a:rPr>
              <a:t>MESHES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Smooth Level Vertical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F6A46F-80AB-49F3-8C7E-9717ED945456}" type="slidenum">
              <a:rPr lang="en-GB" altLang="en-US" smtClean="0"/>
              <a:pPr/>
              <a:t>9</a:t>
            </a:fld>
            <a:endParaRPr lang="en-GB" altLang="en-US"/>
          </a:p>
        </p:txBody>
      </p:sp>
      <p:pic>
        <p:nvPicPr>
          <p:cNvPr id="5" name="Picture 4" descr="htf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627784" y="2276872"/>
            <a:ext cx="4003911" cy="400391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79512" y="6435995"/>
            <a:ext cx="8748464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Bef>
                <a:spcPts val="100"/>
              </a:spcBef>
            </a:pPr>
            <a:r>
              <a:rPr lang="en-GB" dirty="0" err="1" smtClean="0"/>
              <a:t>Schär</a:t>
            </a:r>
            <a:r>
              <a:rPr lang="en-GB" dirty="0" smtClean="0"/>
              <a:t> et al. 2002, </a:t>
            </a:r>
            <a:r>
              <a:rPr lang="en-GB" i="1" dirty="0" smtClean="0"/>
              <a:t>Mon</a:t>
            </a:r>
            <a:r>
              <a:rPr lang="en-GB" i="1" dirty="0"/>
              <a:t>. </a:t>
            </a:r>
            <a:r>
              <a:rPr lang="en-GB" i="1" dirty="0" err="1"/>
              <a:t>Wea</a:t>
            </a:r>
            <a:r>
              <a:rPr lang="en-GB" i="1" dirty="0"/>
              <a:t>. Rev.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2035393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UoR-PP-Template-STANDARD-WIDTH-v-24">
  <a:themeElements>
    <a:clrScheme name="LIMITLESS - Red">
      <a:dk1>
        <a:srgbClr val="50535A"/>
      </a:dk1>
      <a:lt1>
        <a:srgbClr val="FFFFFF"/>
      </a:lt1>
      <a:dk2>
        <a:srgbClr val="000000"/>
      </a:dk2>
      <a:lt2>
        <a:srgbClr val="E0E0E1"/>
      </a:lt2>
      <a:accent1>
        <a:srgbClr val="D2002E"/>
      </a:accent1>
      <a:accent2>
        <a:srgbClr val="EF7945"/>
      </a:accent2>
      <a:accent3>
        <a:srgbClr val="009A84"/>
      </a:accent3>
      <a:accent4>
        <a:srgbClr val="8ABD24"/>
      </a:accent4>
      <a:accent5>
        <a:srgbClr val="00AEEF"/>
      </a:accent5>
      <a:accent6>
        <a:srgbClr val="79679C"/>
      </a:accent6>
      <a:hlink>
        <a:srgbClr val="D2002E"/>
      </a:hlink>
      <a:folHlink>
        <a:srgbClr val="747478"/>
      </a:folHlink>
    </a:clrScheme>
    <a:fontScheme name="Custom 1">
      <a:majorFont>
        <a:latin typeface="Effra Bold"/>
        <a:ea typeface=""/>
        <a:cs typeface=""/>
      </a:majorFont>
      <a:minorFont>
        <a:latin typeface="Effr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38100">
          <a:solidFill>
            <a:schemeClr val="accent1"/>
          </a:solidFill>
        </a:ln>
      </a:spPr>
      <a:bodyPr wrap="none">
        <a:spAutoFit/>
      </a:bodyPr>
      <a:lstStyle>
        <a:defPPr>
          <a:defRPr dirty="0">
            <a:solidFill>
              <a:schemeClr val="tx2"/>
            </a:solidFill>
            <a:latin typeface="+mn-lt"/>
          </a:defRPr>
        </a:defPPr>
      </a:lstStyle>
    </a:spDef>
    <a:lnDef>
      <a:spPr bwMode="auto">
        <a:noFill/>
        <a:ln w="38100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rgbClr val="808080"/>
                </a:outerShdw>
              </a:effectLst>
            </a14:hiddenEffects>
          </a:ext>
        </a:extLst>
      </a:spPr>
      <a:bodyPr/>
      <a:lstStyle/>
    </a:lnDef>
    <a:txDef>
      <a:spPr>
        <a:noFill/>
      </a:spPr>
      <a:bodyPr wrap="square" rtlCol="0">
        <a:spAutoFit/>
      </a:bodyPr>
      <a:lstStyle>
        <a:defPPr>
          <a:defRPr dirty="0" smtClean="0">
            <a:solidFill>
              <a:schemeClr val="tx2"/>
            </a:solidFill>
            <a:latin typeface="+mn-lt"/>
          </a:defRPr>
        </a:defPPr>
      </a:lstStyle>
    </a:txDef>
  </a:objectDefaults>
  <a:extraClrSchemeLst>
    <a:extraClrScheme>
      <a:clrScheme name="UoR - Red">
        <a:dk1>
          <a:srgbClr val="50535A"/>
        </a:dk1>
        <a:lt1>
          <a:srgbClr val="FFFFFF"/>
        </a:lt1>
        <a:dk2>
          <a:srgbClr val="000000"/>
        </a:dk2>
        <a:lt2>
          <a:srgbClr val="E0E0E1"/>
        </a:lt2>
        <a:accent1>
          <a:srgbClr val="D2002E"/>
        </a:accent1>
        <a:accent2>
          <a:srgbClr val="EF7945"/>
        </a:accent2>
        <a:accent3>
          <a:srgbClr val="009A84"/>
        </a:accent3>
        <a:accent4>
          <a:srgbClr val="8ABD24"/>
        </a:accent4>
        <a:accent5>
          <a:srgbClr val="00AEEF"/>
        </a:accent5>
        <a:accent6>
          <a:srgbClr val="79679C"/>
        </a:accent6>
        <a:hlink>
          <a:srgbClr val="D2002E"/>
        </a:hlink>
        <a:folHlink>
          <a:srgbClr val="50535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oR - Orange">
        <a:dk1>
          <a:srgbClr val="50535A"/>
        </a:dk1>
        <a:lt1>
          <a:srgbClr val="FFFFFF"/>
        </a:lt1>
        <a:dk2>
          <a:srgbClr val="000000"/>
        </a:dk2>
        <a:lt2>
          <a:srgbClr val="E0E0E1"/>
        </a:lt2>
        <a:accent1>
          <a:srgbClr val="EF7945"/>
        </a:accent1>
        <a:accent2>
          <a:srgbClr val="D2002E"/>
        </a:accent2>
        <a:accent3>
          <a:srgbClr val="009A84"/>
        </a:accent3>
        <a:accent4>
          <a:srgbClr val="8ABD24"/>
        </a:accent4>
        <a:accent5>
          <a:srgbClr val="00AEEF"/>
        </a:accent5>
        <a:accent6>
          <a:srgbClr val="79679C"/>
        </a:accent6>
        <a:hlink>
          <a:srgbClr val="D2002E"/>
        </a:hlink>
        <a:folHlink>
          <a:srgbClr val="50535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oR - Jade">
        <a:dk1>
          <a:srgbClr val="50535A"/>
        </a:dk1>
        <a:lt1>
          <a:srgbClr val="FFFFFF"/>
        </a:lt1>
        <a:dk2>
          <a:srgbClr val="000000"/>
        </a:dk2>
        <a:lt2>
          <a:srgbClr val="E0E0E1"/>
        </a:lt2>
        <a:accent1>
          <a:srgbClr val="009A84"/>
        </a:accent1>
        <a:accent2>
          <a:srgbClr val="EF7945"/>
        </a:accent2>
        <a:accent3>
          <a:srgbClr val="D2002E"/>
        </a:accent3>
        <a:accent4>
          <a:srgbClr val="8ABD24"/>
        </a:accent4>
        <a:accent5>
          <a:srgbClr val="00AEEF"/>
        </a:accent5>
        <a:accent6>
          <a:srgbClr val="79679C"/>
        </a:accent6>
        <a:hlink>
          <a:srgbClr val="D2002E"/>
        </a:hlink>
        <a:folHlink>
          <a:srgbClr val="50535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oR - Green">
        <a:dk1>
          <a:srgbClr val="50535A"/>
        </a:dk1>
        <a:lt1>
          <a:srgbClr val="FFFFFF"/>
        </a:lt1>
        <a:dk2>
          <a:srgbClr val="000000"/>
        </a:dk2>
        <a:lt2>
          <a:srgbClr val="E0E0E1"/>
        </a:lt2>
        <a:accent1>
          <a:srgbClr val="8ABD24"/>
        </a:accent1>
        <a:accent2>
          <a:srgbClr val="EF7945"/>
        </a:accent2>
        <a:accent3>
          <a:srgbClr val="009A84"/>
        </a:accent3>
        <a:accent4>
          <a:srgbClr val="D2002E"/>
        </a:accent4>
        <a:accent5>
          <a:srgbClr val="00AEEF"/>
        </a:accent5>
        <a:accent6>
          <a:srgbClr val="79679C"/>
        </a:accent6>
        <a:hlink>
          <a:srgbClr val="D2002E"/>
        </a:hlink>
        <a:folHlink>
          <a:srgbClr val="50535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oR - Cyan">
        <a:dk1>
          <a:srgbClr val="50535A"/>
        </a:dk1>
        <a:lt1>
          <a:srgbClr val="FFFFFF"/>
        </a:lt1>
        <a:dk2>
          <a:srgbClr val="000000"/>
        </a:dk2>
        <a:lt2>
          <a:srgbClr val="E0E0E1"/>
        </a:lt2>
        <a:accent1>
          <a:srgbClr val="00AEEF"/>
        </a:accent1>
        <a:accent2>
          <a:srgbClr val="EF7945"/>
        </a:accent2>
        <a:accent3>
          <a:srgbClr val="009A84"/>
        </a:accent3>
        <a:accent4>
          <a:srgbClr val="8ABD24"/>
        </a:accent4>
        <a:accent5>
          <a:srgbClr val="D2002E"/>
        </a:accent5>
        <a:accent6>
          <a:srgbClr val="79679C"/>
        </a:accent6>
        <a:hlink>
          <a:srgbClr val="D2002E"/>
        </a:hlink>
        <a:folHlink>
          <a:srgbClr val="50535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oR - Purple">
        <a:dk1>
          <a:srgbClr val="50535A"/>
        </a:dk1>
        <a:lt1>
          <a:srgbClr val="FFFFFF"/>
        </a:lt1>
        <a:dk2>
          <a:srgbClr val="000000"/>
        </a:dk2>
        <a:lt2>
          <a:srgbClr val="E0E0E1"/>
        </a:lt2>
        <a:accent1>
          <a:srgbClr val="79679C"/>
        </a:accent1>
        <a:accent2>
          <a:srgbClr val="EF7945"/>
        </a:accent2>
        <a:accent3>
          <a:srgbClr val="009A84"/>
        </a:accent3>
        <a:accent4>
          <a:srgbClr val="8ABD24"/>
        </a:accent4>
        <a:accent5>
          <a:srgbClr val="00AEEF"/>
        </a:accent5>
        <a:accent6>
          <a:srgbClr val="D2002E"/>
        </a:accent6>
        <a:hlink>
          <a:srgbClr val="D2002E"/>
        </a:hlink>
        <a:folHlink>
          <a:srgbClr val="50535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oR - Pink">
        <a:dk1>
          <a:srgbClr val="50535A"/>
        </a:dk1>
        <a:lt1>
          <a:srgbClr val="FFFFFF"/>
        </a:lt1>
        <a:dk2>
          <a:srgbClr val="000000"/>
        </a:dk2>
        <a:lt2>
          <a:srgbClr val="E0E0E1"/>
        </a:lt2>
        <a:accent1>
          <a:srgbClr val="E6007E"/>
        </a:accent1>
        <a:accent2>
          <a:srgbClr val="EF7945"/>
        </a:accent2>
        <a:accent3>
          <a:srgbClr val="009A84"/>
        </a:accent3>
        <a:accent4>
          <a:srgbClr val="8ABD24"/>
        </a:accent4>
        <a:accent5>
          <a:srgbClr val="00AEEF"/>
        </a:accent5>
        <a:accent6>
          <a:srgbClr val="D2002E"/>
        </a:accent6>
        <a:hlink>
          <a:srgbClr val="D2002E"/>
        </a:hlink>
        <a:folHlink>
          <a:srgbClr val="50535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UoR-PP-Template-STANDARD-WIDTH-v-24.potx" id="{C091EC5E-4DFF-4589-A7CB-4576CD2B373E}" vid="{BF61B1B7-41CC-428A-805D-4C46DD48D815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UoR-PP-Template-STANDARD-WIDTH-v-24</Template>
  <TotalTime>2069</TotalTime>
  <Words>716</Words>
  <Application>Microsoft Office PowerPoint</Application>
  <PresentationFormat>On-screen Show (4:3)</PresentationFormat>
  <Paragraphs>200</Paragraphs>
  <Slides>58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5" baseType="lpstr">
      <vt:lpstr>Effra Light</vt:lpstr>
      <vt:lpstr>Effra</vt:lpstr>
      <vt:lpstr>Effra Heavy</vt:lpstr>
      <vt:lpstr>Arial</vt:lpstr>
      <vt:lpstr>Effra Bold</vt:lpstr>
      <vt:lpstr>AngsanaUPC</vt:lpstr>
      <vt:lpstr>UoR-PP-Template-STANDARD-WIDTH-v-24</vt:lpstr>
      <vt:lpstr>Numerical representation of OROGRAPHY in dynamical cores</vt:lpstr>
      <vt:lpstr>Numerical representation of orography in dynamical cores</vt:lpstr>
      <vt:lpstr>Numerical representation of orography in dynamical cores</vt:lpstr>
      <vt:lpstr>The challenge</vt:lpstr>
      <vt:lpstr>The challenge</vt:lpstr>
      <vt:lpstr>Outline</vt:lpstr>
      <vt:lpstr>#1 MESHES &amp; Numerical Error</vt:lpstr>
      <vt:lpstr>MESHES Basic Terrain Following</vt:lpstr>
      <vt:lpstr>MESHES Smooth Level Vertical</vt:lpstr>
      <vt:lpstr>MESHES Cut Cells</vt:lpstr>
      <vt:lpstr>Spurious circulation of a resting atmosphere</vt:lpstr>
      <vt:lpstr>Spurious circulation of a resting atmosphere Basic terrain following</vt:lpstr>
      <vt:lpstr>Spurious circulation of a resting atmosphere </vt:lpstr>
      <vt:lpstr>Horizontal Tracer advection Basic Terrain Following</vt:lpstr>
      <vt:lpstr>Horizontal Tracer advection Cut Cells</vt:lpstr>
      <vt:lpstr>PowerPoint Presentation</vt:lpstr>
      <vt:lpstr>#2 A new type of mesh</vt:lpstr>
      <vt:lpstr>PowerPoint Presentation</vt:lpstr>
      <vt:lpstr>PowerPoint Presentation</vt:lpstr>
      <vt:lpstr>#3 An Improved advection scheme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#4 A new advection test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Spurious circulation of a resting atmosphere </vt:lpstr>
      <vt:lpstr>ConcLUSIONS</vt:lpstr>
      <vt:lpstr>Extra slides</vt:lpstr>
      <vt:lpstr>MESHES Hybrid Terrain Following</vt:lpstr>
      <vt:lpstr>MESHES And Others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Numerical representation of mountains in atmospheric models</dc:title>
  <dc:creator>Isabel FK</dc:creator>
  <cp:lastModifiedBy>James Shaw</cp:lastModifiedBy>
  <cp:revision>125</cp:revision>
  <cp:lastPrinted>2006-09-19T14:59:33Z</cp:lastPrinted>
  <dcterms:created xsi:type="dcterms:W3CDTF">2015-03-16T11:14:35Z</dcterms:created>
  <dcterms:modified xsi:type="dcterms:W3CDTF">2016-03-18T16:35:15Z</dcterms:modified>
</cp:coreProperties>
</file>